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Override PartName="/ppt/slides/slide11.xml" ContentType="application/vnd.openxmlformats-officedocument.presentationml.slide+xml"/>
  <Default Extension="xml" ContentType="application/xml"/>
  <Override PartName="/ppt/slides/slide9.xml" ContentType="application/vnd.openxmlformats-officedocument.presentationml.slide+xml"/>
  <Default Extension="jpeg" ContentType="image/jpeg"/>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s/slide5.xml" ContentType="application/vnd.openxmlformats-officedocument.presentationml.slide+xml"/>
  <Override PartName="/ppt/slides/slide16.xml" ContentType="application/vnd.openxmlformats-officedocument.presentationml.slid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ppt/slides/slide14.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Default Extension="tiff" ContentType="image/tiff"/>
  <Override PartName="/ppt/slides/slide10.xml" ContentType="application/vnd.openxmlformats-officedocument.presentationml.slide+xml"/>
  <Override PartName="/ppt/viewProps.xml" ContentType="application/vnd.openxmlformats-officedocument.presentationml.viewProps+xml"/>
  <Override PartName="/ppt/slides/slide8.xml" ContentType="application/vnd.openxmlformats-officedocument.presentationml.slide+xml"/>
  <Override PartName="/ppt/presentation.xml" ContentType="application/vnd.openxmlformats-officedocument.presentationml.presentation.main+xml"/>
  <Override PartName="/ppt/slides/slide19.xml" ContentType="application/vnd.openxmlformats-officedocument.presentationml.slide+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slides/slide6.xml" ContentType="application/vnd.openxmlformats-officedocument.presentationml.slide+xml"/>
  <Override PartName="/ppt/slides/slide17.xml" ContentType="application/vnd.openxmlformats-officedocument.presentationml.slide+xml"/>
  <Default Extension="gif" ContentType="image/gif"/>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slides/slide15.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theme/theme1.xml" ContentType="application/vnd.openxmlformats-officedocument.theme+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78" r:id="rId2"/>
    <p:sldId id="267" r:id="rId3"/>
    <p:sldId id="269" r:id="rId4"/>
    <p:sldId id="268" r:id="rId5"/>
    <p:sldId id="272" r:id="rId6"/>
    <p:sldId id="280" r:id="rId7"/>
    <p:sldId id="275" r:id="rId8"/>
    <p:sldId id="263" r:id="rId9"/>
    <p:sldId id="276" r:id="rId10"/>
    <p:sldId id="266" r:id="rId11"/>
    <p:sldId id="261" r:id="rId12"/>
    <p:sldId id="259" r:id="rId13"/>
    <p:sldId id="264" r:id="rId14"/>
    <p:sldId id="277" r:id="rId15"/>
    <p:sldId id="265" r:id="rId16"/>
    <p:sldId id="262" r:id="rId17"/>
    <p:sldId id="256" r:id="rId18"/>
    <p:sldId id="257" r:id="rId19"/>
    <p:sldId id="258" r:id="rId20"/>
    <p:sldId id="271"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varScale="1">
        <p:scale>
          <a:sx n="145" d="100"/>
          <a:sy n="145" d="100"/>
        </p:scale>
        <p:origin x="-64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029A38E5-CD9B-6C4E-B5D8-529E80ECAF6E}" type="datetimeFigureOut">
              <a:rPr lang="en-US" smtClean="0"/>
              <a:pPr/>
              <a:t>11/22/13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5F4C29-E0BC-394F-A6E6-481D985F5F60}"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029A38E5-CD9B-6C4E-B5D8-529E80ECAF6E}" type="datetimeFigureOut">
              <a:rPr lang="en-US" smtClean="0"/>
              <a:pPr/>
              <a:t>11/22/13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5F4C29-E0BC-394F-A6E6-481D985F5F60}"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029A38E5-CD9B-6C4E-B5D8-529E80ECAF6E}" type="datetimeFigureOut">
              <a:rPr lang="en-US" smtClean="0"/>
              <a:pPr/>
              <a:t>11/22/13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5F4C29-E0BC-394F-A6E6-481D985F5F60}"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029A38E5-CD9B-6C4E-B5D8-529E80ECAF6E}" type="datetimeFigureOut">
              <a:rPr lang="en-US" smtClean="0"/>
              <a:pPr/>
              <a:t>11/22/13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5F4C29-E0BC-394F-A6E6-481D985F5F60}"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029A38E5-CD9B-6C4E-B5D8-529E80ECAF6E}" type="datetimeFigureOut">
              <a:rPr lang="en-US" smtClean="0"/>
              <a:pPr/>
              <a:t>11/22/13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5F4C29-E0BC-394F-A6E6-481D985F5F60}"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029A38E5-CD9B-6C4E-B5D8-529E80ECAF6E}" type="datetimeFigureOut">
              <a:rPr lang="en-US" smtClean="0"/>
              <a:pPr/>
              <a:t>11/22/13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5F4C29-E0BC-394F-A6E6-481D985F5F60}"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029A38E5-CD9B-6C4E-B5D8-529E80ECAF6E}" type="datetimeFigureOut">
              <a:rPr lang="en-US" smtClean="0"/>
              <a:pPr/>
              <a:t>11/22/13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D5F4C29-E0BC-394F-A6E6-481D985F5F60}"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029A38E5-CD9B-6C4E-B5D8-529E80ECAF6E}" type="datetimeFigureOut">
              <a:rPr lang="en-US" smtClean="0"/>
              <a:pPr/>
              <a:t>11/22/13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D5F4C29-E0BC-394F-A6E6-481D985F5F60}"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9A38E5-CD9B-6C4E-B5D8-529E80ECAF6E}" type="datetimeFigureOut">
              <a:rPr lang="en-US" smtClean="0"/>
              <a:pPr/>
              <a:t>11/22/13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D5F4C29-E0BC-394F-A6E6-481D985F5F60}"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029A38E5-CD9B-6C4E-B5D8-529E80ECAF6E}" type="datetimeFigureOut">
              <a:rPr lang="en-US" smtClean="0"/>
              <a:pPr/>
              <a:t>11/22/13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5F4C29-E0BC-394F-A6E6-481D985F5F60}"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029A38E5-CD9B-6C4E-B5D8-529E80ECAF6E}" type="datetimeFigureOut">
              <a:rPr lang="en-US" smtClean="0"/>
              <a:pPr/>
              <a:t>11/22/13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5F4C29-E0BC-394F-A6E6-481D985F5F60}"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9A38E5-CD9B-6C4E-B5D8-529E80ECAF6E}" type="datetimeFigureOut">
              <a:rPr lang="en-US" smtClean="0"/>
              <a:pPr/>
              <a:t>11/22/13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5F4C29-E0BC-394F-A6E6-481D985F5F6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2000" kern="1200">
          <a:solidFill>
            <a:schemeClr val="tx1"/>
          </a:solidFill>
          <a:latin typeface="American Typewriter"/>
          <a:ea typeface="+mj-ea"/>
          <a:cs typeface="American Typewriter"/>
        </a:defRPr>
      </a:lvl1pPr>
    </p:titleStyle>
    <p:bodyStyle>
      <a:lvl1pPr marL="342900" indent="-342900" algn="l" defTabSz="457200" rtl="0" eaLnBrk="1" latinLnBrk="0" hangingPunct="1">
        <a:spcBef>
          <a:spcPct val="20000"/>
        </a:spcBef>
        <a:buFont typeface="Arial"/>
        <a:buChar char="•"/>
        <a:defRPr sz="1600" kern="1200">
          <a:solidFill>
            <a:schemeClr val="tx1"/>
          </a:solidFill>
          <a:latin typeface="American Typewriter"/>
          <a:ea typeface="+mn-ea"/>
          <a:cs typeface="American Typewriter"/>
        </a:defRPr>
      </a:lvl1pPr>
      <a:lvl2pPr marL="742950" indent="-285750" algn="l" defTabSz="457200" rtl="0" eaLnBrk="1" latinLnBrk="0" hangingPunct="1">
        <a:spcBef>
          <a:spcPct val="20000"/>
        </a:spcBef>
        <a:buFont typeface="Arial"/>
        <a:buChar char="–"/>
        <a:defRPr sz="1600" kern="1200">
          <a:solidFill>
            <a:schemeClr val="tx1"/>
          </a:solidFill>
          <a:latin typeface="American Typewriter"/>
          <a:ea typeface="+mn-ea"/>
          <a:cs typeface="American Typewriter"/>
        </a:defRPr>
      </a:lvl2pPr>
      <a:lvl3pPr marL="1143000" indent="-228600" algn="l" defTabSz="457200" rtl="0" eaLnBrk="1" latinLnBrk="0" hangingPunct="1">
        <a:spcBef>
          <a:spcPct val="20000"/>
        </a:spcBef>
        <a:buFont typeface="Arial"/>
        <a:buChar char="•"/>
        <a:defRPr sz="1600" kern="1200">
          <a:solidFill>
            <a:schemeClr val="tx1"/>
          </a:solidFill>
          <a:latin typeface="American Typewriter"/>
          <a:ea typeface="+mn-ea"/>
          <a:cs typeface="American Typewriter"/>
        </a:defRPr>
      </a:lvl3pPr>
      <a:lvl4pPr marL="1600200" indent="-228600" algn="l" defTabSz="457200" rtl="0" eaLnBrk="1" latinLnBrk="0" hangingPunct="1">
        <a:spcBef>
          <a:spcPct val="20000"/>
        </a:spcBef>
        <a:buFont typeface="Arial"/>
        <a:buChar char="–"/>
        <a:defRPr sz="1600" kern="1200">
          <a:solidFill>
            <a:schemeClr val="tx1"/>
          </a:solidFill>
          <a:latin typeface="American Typewriter"/>
          <a:ea typeface="+mn-ea"/>
          <a:cs typeface="American Typewriter"/>
        </a:defRPr>
      </a:lvl4pPr>
      <a:lvl5pPr marL="2057400" indent="-228600" algn="l" defTabSz="457200" rtl="0" eaLnBrk="1" latinLnBrk="0" hangingPunct="1">
        <a:spcBef>
          <a:spcPct val="20000"/>
        </a:spcBef>
        <a:buFont typeface="Arial"/>
        <a:buChar char="»"/>
        <a:defRPr sz="1600" kern="1200">
          <a:solidFill>
            <a:schemeClr val="tx1"/>
          </a:solidFill>
          <a:latin typeface="American Typewriter"/>
          <a:ea typeface="+mn-ea"/>
          <a:cs typeface="American Typewrite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0.gif"/><Relationship Id="rId4" Type="http://schemas.openxmlformats.org/officeDocument/2006/relationships/image" Target="../media/image11.gif"/><Relationship Id="rId5" Type="http://schemas.openxmlformats.org/officeDocument/2006/relationships/image" Target="../media/image12.gif"/><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4.xml"/><Relationship Id="rId2"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7.tiff"/><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image" Target="../media/image20.jpeg"/><Relationship Id="rId7"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image" Target="../media/image16.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6" Type="http://schemas.openxmlformats.org/officeDocument/2006/relationships/image" Target="../media/image26.gif"/><Relationship Id="rId1" Type="http://schemas.openxmlformats.org/officeDocument/2006/relationships/slideLayout" Target="../slideLayouts/slideLayout2.xml"/><Relationship Id="rId2" Type="http://schemas.openxmlformats.org/officeDocument/2006/relationships/image" Target="../media/image22.tiff"/></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gif"/><Relationship Id="rId5" Type="http://schemas.openxmlformats.org/officeDocument/2006/relationships/image" Target="../media/image30.gif"/><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32.tiff"/><Relationship Id="rId4" Type="http://schemas.openxmlformats.org/officeDocument/2006/relationships/image" Target="../media/image33.tiff"/><Relationship Id="rId5" Type="http://schemas.openxmlformats.org/officeDocument/2006/relationships/image" Target="../media/image34.tiff"/><Relationship Id="rId6" Type="http://schemas.openxmlformats.org/officeDocument/2006/relationships/image" Target="../media/image35.tiff"/><Relationship Id="rId7" Type="http://schemas.openxmlformats.org/officeDocument/2006/relationships/image" Target="../media/image36.tiff"/><Relationship Id="rId8" Type="http://schemas.openxmlformats.org/officeDocument/2006/relationships/image" Target="../media/image37.tiff"/><Relationship Id="rId9" Type="http://schemas.openxmlformats.org/officeDocument/2006/relationships/image" Target="../media/image38.tiff"/><Relationship Id="rId10" Type="http://schemas.openxmlformats.org/officeDocument/2006/relationships/image" Target="../media/image39.tiff"/><Relationship Id="rId1" Type="http://schemas.openxmlformats.org/officeDocument/2006/relationships/slideLayout" Target="../slideLayouts/slideLayout7.xml"/><Relationship Id="rId2" Type="http://schemas.openxmlformats.org/officeDocument/2006/relationships/image" Target="../media/image31.tiff"/></Relationships>
</file>

<file path=ppt/slides/_rels/slide18.xml.rels><?xml version="1.0" encoding="UTF-8" standalone="yes"?>
<Relationships xmlns="http://schemas.openxmlformats.org/package/2006/relationships"><Relationship Id="rId3" Type="http://schemas.openxmlformats.org/officeDocument/2006/relationships/image" Target="../media/image41.tiff"/><Relationship Id="rId4" Type="http://schemas.openxmlformats.org/officeDocument/2006/relationships/image" Target="../media/image42.tiff"/><Relationship Id="rId5" Type="http://schemas.openxmlformats.org/officeDocument/2006/relationships/image" Target="../media/image43.jpeg"/><Relationship Id="rId6" Type="http://schemas.openxmlformats.org/officeDocument/2006/relationships/image" Target="../media/image44.jpeg"/><Relationship Id="rId7" Type="http://schemas.openxmlformats.org/officeDocument/2006/relationships/image" Target="../media/image45.jpeg"/><Relationship Id="rId8" Type="http://schemas.openxmlformats.org/officeDocument/2006/relationships/image" Target="../media/image46.jpeg"/><Relationship Id="rId9" Type="http://schemas.openxmlformats.org/officeDocument/2006/relationships/image" Target="../media/image47.jpeg"/><Relationship Id="rId10" Type="http://schemas.openxmlformats.org/officeDocument/2006/relationships/image" Target="../media/image48.jpeg"/><Relationship Id="rId1" Type="http://schemas.openxmlformats.org/officeDocument/2006/relationships/slideLayout" Target="../slideLayouts/slideLayout7.xml"/><Relationship Id="rId2" Type="http://schemas.openxmlformats.org/officeDocument/2006/relationships/image" Target="../media/image40.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jpeg"/><Relationship Id="rId3" Type="http://schemas.openxmlformats.org/officeDocument/2006/relationships/image" Target="../media/image5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gif"/><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7.jpeg"/><Relationship Id="rId1" Type="http://schemas.openxmlformats.org/officeDocument/2006/relationships/slideLayout" Target="../slideLayouts/slideLayout4.xml"/><Relationship Id="rId2" Type="http://schemas.openxmlformats.org/officeDocument/2006/relationships/image" Target="../media/image2.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357586" y="46037"/>
            <a:ext cx="7085724" cy="1333004"/>
          </a:xfrm>
        </p:spPr>
        <p:txBody>
          <a:bodyPr>
            <a:normAutofit/>
          </a:bodyPr>
          <a:lstStyle/>
          <a:p>
            <a:pPr algn="ctr"/>
            <a:r>
              <a:rPr lang="en-US" b="0" dirty="0" smtClean="0"/>
              <a:t>THE DETROIT CITY </a:t>
            </a:r>
            <a:r>
              <a:rPr lang="en-US" b="0" dirty="0" smtClean="0"/>
              <a:t>POETS ORAL HISTORY </a:t>
            </a:r>
            <a:r>
              <a:rPr lang="en-US" b="0" dirty="0" smtClean="0"/>
              <a:t>PROJECT</a:t>
            </a:r>
            <a:br>
              <a:rPr lang="en-US" b="0" dirty="0" smtClean="0"/>
            </a:br>
            <a:r>
              <a:rPr lang="en-US" b="0" dirty="0" smtClean="0"/>
              <a:t/>
            </a:r>
            <a:br>
              <a:rPr lang="en-US" b="0" dirty="0" smtClean="0"/>
            </a:br>
            <a:r>
              <a:rPr lang="en-US" sz="1200" b="0" dirty="0" smtClean="0"/>
              <a:t>Presented by Monika Berenyi</a:t>
            </a:r>
            <a:endParaRPr lang="en-US" b="0" dirty="0"/>
          </a:p>
        </p:txBody>
      </p:sp>
      <p:pic>
        <p:nvPicPr>
          <p:cNvPr id="7" name="Picture Placeholder 6" descr="the-ruins-of-detroit-photo-book-steidl-02.jpg"/>
          <p:cNvPicPr>
            <a:picLocks noGrp="1" noChangeAspect="1"/>
          </p:cNvPicPr>
          <p:nvPr>
            <p:ph type="pic" idx="1"/>
          </p:nvPr>
        </p:nvPicPr>
        <p:blipFill>
          <a:blip r:embed="rId2"/>
          <a:srcRect t="-2013" b="-2013"/>
          <a:stretch>
            <a:fillRect/>
          </a:stretch>
        </p:blipFill>
        <p:spPr>
          <a:xfrm>
            <a:off x="2507119" y="1550181"/>
            <a:ext cx="4127636" cy="3095727"/>
          </a:xfrm>
          <a:prstGeom prst="rect">
            <a:avLst/>
          </a:prstGeom>
          <a:ln>
            <a:noFill/>
          </a:ln>
          <a:effectLst>
            <a:outerShdw blurRad="292100" dist="139700" dir="2700000" algn="tl" rotWithShape="0">
              <a:srgbClr val="333333">
                <a:alpha val="65000"/>
              </a:srgbClr>
            </a:outerShdw>
          </a:effectLst>
        </p:spPr>
      </p:pic>
      <p:sp>
        <p:nvSpPr>
          <p:cNvPr id="6" name="Text Placeholder 5"/>
          <p:cNvSpPr>
            <a:spLocks noGrp="1"/>
          </p:cNvSpPr>
          <p:nvPr>
            <p:ph type="body" sz="half" idx="2"/>
          </p:nvPr>
        </p:nvSpPr>
        <p:spPr>
          <a:xfrm>
            <a:off x="665655" y="4950659"/>
            <a:ext cx="7900276" cy="1907342"/>
          </a:xfrm>
        </p:spPr>
        <p:txBody>
          <a:bodyPr>
            <a:normAutofit/>
          </a:bodyPr>
          <a:lstStyle/>
          <a:p>
            <a:r>
              <a:rPr lang="en-US" sz="1600" dirty="0" smtClean="0"/>
              <a:t>	In an era characterized by pivotal episodes in American history such as the Civil Rights Movement, Black Arts Movement, Vietnam War, Cold War, and a collapsing automobile industry, Detroit’s artistic community responded with a robust expression of diverse perspectives and artistic forms. The Detroit City </a:t>
            </a:r>
            <a:r>
              <a:rPr lang="en-US" sz="1600" dirty="0" smtClean="0"/>
              <a:t>Poets Oral History </a:t>
            </a:r>
            <a:r>
              <a:rPr lang="en-US" sz="1600" dirty="0" smtClean="0"/>
              <a:t>Project explores the history of the poets and independent presses that shaped Detroit’s rich cultural heritage during the 1960s - 1980s. </a:t>
            </a:r>
            <a:endParaRPr lang="en-US" sz="16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Broadside Press</a:t>
            </a:r>
            <a:br>
              <a:rPr lang="en-US" dirty="0" smtClean="0"/>
            </a:br>
            <a:r>
              <a:rPr lang="en-US" sz="1800" dirty="0" smtClean="0"/>
              <a:t>(Archive of Don and Hilda Vest)</a:t>
            </a:r>
            <a:endParaRPr lang="en-US" sz="1800" dirty="0"/>
          </a:p>
        </p:txBody>
      </p:sp>
      <p:pic>
        <p:nvPicPr>
          <p:cNvPr id="6" name="Content Placeholder 5" descr="BP Clip II.jpg"/>
          <p:cNvPicPr>
            <a:picLocks noGrp="1" noChangeAspect="1"/>
          </p:cNvPicPr>
          <p:nvPr>
            <p:ph idx="1"/>
          </p:nvPr>
        </p:nvPicPr>
        <p:blipFill>
          <a:blip r:embed="rId2"/>
          <a:srcRect l="-91424" r="-91424"/>
          <a:stretch>
            <a:fillRect/>
          </a:stretch>
        </p:blipFill>
        <p:spPr>
          <a:xfrm>
            <a:off x="-1298924" y="2133049"/>
            <a:ext cx="4572797" cy="2514862"/>
          </a:xfrm>
        </p:spPr>
      </p:pic>
      <p:pic>
        <p:nvPicPr>
          <p:cNvPr id="7" name="Picture 6" descr="alone.gif"/>
          <p:cNvPicPr>
            <a:picLocks noChangeAspect="1"/>
          </p:cNvPicPr>
          <p:nvPr/>
        </p:nvPicPr>
        <p:blipFill>
          <a:blip r:embed="rId3"/>
          <a:stretch>
            <a:fillRect/>
          </a:stretch>
        </p:blipFill>
        <p:spPr>
          <a:xfrm>
            <a:off x="2466947" y="2133049"/>
            <a:ext cx="1613852" cy="2607270"/>
          </a:xfrm>
          <a:prstGeom prst="rect">
            <a:avLst/>
          </a:prstGeom>
        </p:spPr>
      </p:pic>
      <p:pic>
        <p:nvPicPr>
          <p:cNvPr id="9" name="Picture 8" descr="Ballad.gif"/>
          <p:cNvPicPr>
            <a:picLocks noChangeAspect="1"/>
          </p:cNvPicPr>
          <p:nvPr/>
        </p:nvPicPr>
        <p:blipFill>
          <a:blip r:embed="rId4"/>
          <a:stretch>
            <a:fillRect/>
          </a:stretch>
        </p:blipFill>
        <p:spPr>
          <a:xfrm>
            <a:off x="4775200" y="2133049"/>
            <a:ext cx="1595120" cy="2424672"/>
          </a:xfrm>
          <a:prstGeom prst="rect">
            <a:avLst/>
          </a:prstGeom>
        </p:spPr>
      </p:pic>
      <p:pic>
        <p:nvPicPr>
          <p:cNvPr id="12" name="Picture 11" descr="song.gif"/>
          <p:cNvPicPr>
            <a:picLocks noChangeAspect="1"/>
          </p:cNvPicPr>
          <p:nvPr/>
        </p:nvPicPr>
        <p:blipFill>
          <a:blip r:embed="rId5"/>
          <a:stretch>
            <a:fillRect/>
          </a:stretch>
        </p:blipFill>
        <p:spPr>
          <a:xfrm>
            <a:off x="6658292" y="1910024"/>
            <a:ext cx="2028508" cy="3175056"/>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
            </a:r>
            <a:br>
              <a:rPr lang="en-US" dirty="0" smtClean="0"/>
            </a:br>
            <a:r>
              <a:rPr lang="en-US" dirty="0" smtClean="0"/>
              <a:t>The Alternative Press</a:t>
            </a:r>
            <a:br>
              <a:rPr lang="en-US" dirty="0" smtClean="0"/>
            </a:br>
            <a:endParaRPr lang="en-US" dirty="0"/>
          </a:p>
        </p:txBody>
      </p:sp>
      <p:sp>
        <p:nvSpPr>
          <p:cNvPr id="6" name="Content Placeholder 5"/>
          <p:cNvSpPr>
            <a:spLocks noGrp="1"/>
          </p:cNvSpPr>
          <p:nvPr>
            <p:ph idx="1"/>
          </p:nvPr>
        </p:nvSpPr>
        <p:spPr/>
        <p:txBody>
          <a:bodyPr/>
          <a:lstStyle/>
          <a:p>
            <a:pPr>
              <a:buNone/>
            </a:pPr>
            <a:r>
              <a:rPr lang="en-US" dirty="0" smtClean="0"/>
              <a:t>	The Alternative Press was founded by Ann and Ken Mikolowski in 1969, and  fostered a synthesis of experimental production methods and literary forms, which often resulted in works of art. The Press provided broad visibility to the Cass Corridor arts and poetry scene through their world-wide mail art network. Poetry was infused with art, and hand-printed on letterpress in a variety of forms, including: postcards, broadsides, bookmarks, bumper stickers  and photos - which were assembled into envelopes and sent to subscribers.</a:t>
            </a:r>
          </a:p>
          <a:p>
            <a:pPr>
              <a:buNone/>
            </a:pPr>
            <a:endParaRPr lang="en-US" dirty="0" smtClean="0"/>
          </a:p>
          <a:p>
            <a:pPr>
              <a:buNone/>
            </a:pPr>
            <a:r>
              <a:rPr lang="en-US" dirty="0" smtClean="0"/>
              <a:t>Detroit Poets: Ken Mikolowski, Ann Mikolowski, Jim Gustafson, Mick Vranich,</a:t>
            </a:r>
          </a:p>
          <a:p>
            <a:pPr>
              <a:buNone/>
            </a:pPr>
            <a:r>
              <a:rPr lang="en-US" dirty="0" smtClean="0"/>
              <a:t>John Sinclair, Donna Brooks, Gordon Newton, Faye Kicknosway, Chris Tysh,</a:t>
            </a:r>
          </a:p>
          <a:p>
            <a:pPr>
              <a:buNone/>
            </a:pPr>
            <a:r>
              <a:rPr lang="en-US" dirty="0" smtClean="0"/>
              <a:t>George Tysh, Kofi Natambu, Alise Alousi, Christine Monhollen and others.</a:t>
            </a:r>
          </a:p>
          <a:p>
            <a:pPr>
              <a:buNone/>
            </a:pPr>
            <a:endParaRPr lang="en-US" dirty="0" smtClean="0"/>
          </a:p>
          <a:p>
            <a:pPr>
              <a:buNone/>
            </a:pPr>
            <a:r>
              <a:rPr lang="en-US" dirty="0" smtClean="0"/>
              <a:t>National Poets: Robert Creeley, Allen Ginsberg, Anne Waldman, Gary Snyder,</a:t>
            </a:r>
          </a:p>
          <a:p>
            <a:pPr>
              <a:buNone/>
            </a:pPr>
            <a:r>
              <a:rPr lang="en-US" dirty="0" smtClean="0"/>
              <a:t>Andrei Codrescu, Victor Hernandez Cruz, Bern Porter, Charles Bukowski, and</a:t>
            </a:r>
          </a:p>
          <a:p>
            <a:pPr>
              <a:buNone/>
            </a:pPr>
            <a:r>
              <a:rPr lang="en-US" dirty="0" smtClean="0"/>
              <a:t>others.        </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000" dirty="0" smtClean="0">
                <a:latin typeface="American Typewriter"/>
              </a:rPr>
              <a:t>Ken Mikolowski</a:t>
            </a:r>
            <a:br>
              <a:rPr lang="en-US" sz="2000" dirty="0" smtClean="0">
                <a:latin typeface="American Typewriter"/>
              </a:rPr>
            </a:br>
            <a:r>
              <a:rPr lang="en-US" sz="1800" dirty="0" smtClean="0">
                <a:latin typeface="American Typewriter"/>
              </a:rPr>
              <a:t>(The Alternative Press Studio, Ann Arbor, Michigan)</a:t>
            </a:r>
            <a:endParaRPr lang="en-US" sz="1800" dirty="0">
              <a:latin typeface="American Typewriter"/>
            </a:endParaRPr>
          </a:p>
        </p:txBody>
      </p:sp>
      <p:pic>
        <p:nvPicPr>
          <p:cNvPr id="11" name="Content Placeholder 10" descr="IMG_5692.jpg"/>
          <p:cNvPicPr>
            <a:picLocks noGrp="1" noChangeAspect="1"/>
          </p:cNvPicPr>
          <p:nvPr>
            <p:ph sz="half" idx="1"/>
          </p:nvPr>
        </p:nvPicPr>
        <p:blipFill>
          <a:blip r:embed="rId2"/>
          <a:srcRect l="-9488" r="-9488"/>
          <a:stretch>
            <a:fillRect/>
          </a:stretch>
        </p:blipFill>
        <p:spPr>
          <a:xfrm>
            <a:off x="-175411" y="1874344"/>
            <a:ext cx="3401210" cy="3811655"/>
          </a:xfrm>
        </p:spPr>
      </p:pic>
      <p:pic>
        <p:nvPicPr>
          <p:cNvPr id="6" name="Picture 5" descr="5676602303_1b9fa343fe_b.jpg"/>
          <p:cNvPicPr>
            <a:picLocks noChangeAspect="1"/>
          </p:cNvPicPr>
          <p:nvPr/>
        </p:nvPicPr>
        <p:blipFill>
          <a:blip r:embed="rId3"/>
          <a:stretch>
            <a:fillRect/>
          </a:stretch>
        </p:blipFill>
        <p:spPr>
          <a:xfrm>
            <a:off x="3219341" y="1874344"/>
            <a:ext cx="2870480" cy="3841533"/>
          </a:xfrm>
          <a:prstGeom prst="rect">
            <a:avLst/>
          </a:prstGeom>
        </p:spPr>
      </p:pic>
      <p:pic>
        <p:nvPicPr>
          <p:cNvPr id="8" name="Content Placeholder 7" descr="5677155258_9ab7f52517_z.jpg"/>
          <p:cNvPicPr>
            <a:picLocks noGrp="1" noChangeAspect="1"/>
          </p:cNvPicPr>
          <p:nvPr>
            <p:ph sz="half" idx="2"/>
          </p:nvPr>
        </p:nvPicPr>
        <p:blipFill>
          <a:blip r:embed="rId4"/>
          <a:srcRect l="-9737" r="-9737"/>
          <a:stretch>
            <a:fillRect/>
          </a:stretch>
        </p:blipFill>
        <p:spPr>
          <a:xfrm>
            <a:off x="6037745" y="1874344"/>
            <a:ext cx="3318622" cy="3719100"/>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9144000" cy="1143000"/>
          </a:xfrm>
        </p:spPr>
        <p:txBody>
          <a:bodyPr/>
          <a:lstStyle/>
          <a:p>
            <a:r>
              <a:rPr lang="en-US" dirty="0" smtClean="0"/>
              <a:t>The Alternative Press Collection</a:t>
            </a:r>
            <a:br>
              <a:rPr lang="en-US" dirty="0" smtClean="0"/>
            </a:br>
            <a:r>
              <a:rPr lang="en-US" sz="1800" dirty="0" smtClean="0"/>
              <a:t>(Purdy-Kresge Library Periodicals, Wayne State University)</a:t>
            </a:r>
            <a:endParaRPr lang="en-US" sz="1800" dirty="0"/>
          </a:p>
        </p:txBody>
      </p:sp>
      <p:pic>
        <p:nvPicPr>
          <p:cNvPr id="5" name="Picture 4" descr="Alternative Press 3.tiff"/>
          <p:cNvPicPr>
            <a:picLocks noChangeAspect="1"/>
          </p:cNvPicPr>
          <p:nvPr/>
        </p:nvPicPr>
        <p:blipFill>
          <a:blip r:embed="rId2"/>
          <a:stretch>
            <a:fillRect/>
          </a:stretch>
        </p:blipFill>
        <p:spPr>
          <a:xfrm>
            <a:off x="3332480" y="1855671"/>
            <a:ext cx="2381353" cy="1635282"/>
          </a:xfrm>
          <a:prstGeom prst="rect">
            <a:avLst/>
          </a:prstGeom>
        </p:spPr>
      </p:pic>
      <p:pic>
        <p:nvPicPr>
          <p:cNvPr id="6" name="Picture 5" descr="Alternative Press 2.tiff"/>
          <p:cNvPicPr>
            <a:picLocks noChangeAspect="1"/>
          </p:cNvPicPr>
          <p:nvPr/>
        </p:nvPicPr>
        <p:blipFill>
          <a:blip r:embed="rId3"/>
          <a:stretch>
            <a:fillRect/>
          </a:stretch>
        </p:blipFill>
        <p:spPr>
          <a:xfrm>
            <a:off x="6150314" y="1855671"/>
            <a:ext cx="2536486" cy="1740362"/>
          </a:xfrm>
          <a:prstGeom prst="rect">
            <a:avLst/>
          </a:prstGeom>
        </p:spPr>
      </p:pic>
      <p:pic>
        <p:nvPicPr>
          <p:cNvPr id="7" name="Picture 6" descr="Collage 8.jpg"/>
          <p:cNvPicPr>
            <a:picLocks noChangeAspect="1"/>
          </p:cNvPicPr>
          <p:nvPr/>
        </p:nvPicPr>
        <p:blipFill>
          <a:blip r:embed="rId4"/>
          <a:stretch>
            <a:fillRect/>
          </a:stretch>
        </p:blipFill>
        <p:spPr>
          <a:xfrm>
            <a:off x="321828" y="1855671"/>
            <a:ext cx="2431868" cy="1635282"/>
          </a:xfrm>
          <a:prstGeom prst="rect">
            <a:avLst/>
          </a:prstGeom>
        </p:spPr>
      </p:pic>
      <p:pic>
        <p:nvPicPr>
          <p:cNvPr id="8" name="Picture 7" descr="collage AP.jpg"/>
          <p:cNvPicPr>
            <a:picLocks noChangeAspect="1"/>
          </p:cNvPicPr>
          <p:nvPr/>
        </p:nvPicPr>
        <p:blipFill>
          <a:blip r:embed="rId5"/>
          <a:stretch>
            <a:fillRect/>
          </a:stretch>
        </p:blipFill>
        <p:spPr>
          <a:xfrm>
            <a:off x="892397" y="3798449"/>
            <a:ext cx="1861299" cy="2849330"/>
          </a:xfrm>
          <a:prstGeom prst="rect">
            <a:avLst/>
          </a:prstGeom>
        </p:spPr>
      </p:pic>
      <p:pic>
        <p:nvPicPr>
          <p:cNvPr id="10" name="Picture 9" descr="Collage AP 2.jpg"/>
          <p:cNvPicPr>
            <a:picLocks noChangeAspect="1"/>
          </p:cNvPicPr>
          <p:nvPr/>
        </p:nvPicPr>
        <p:blipFill>
          <a:blip r:embed="rId6"/>
          <a:stretch>
            <a:fillRect/>
          </a:stretch>
        </p:blipFill>
        <p:spPr>
          <a:xfrm>
            <a:off x="3216408" y="4245862"/>
            <a:ext cx="2677610" cy="2039706"/>
          </a:xfrm>
          <a:prstGeom prst="rect">
            <a:avLst/>
          </a:prstGeom>
        </p:spPr>
      </p:pic>
      <p:pic>
        <p:nvPicPr>
          <p:cNvPr id="11" name="Picture 10" descr="Collage AP 3.jpg"/>
          <p:cNvPicPr>
            <a:picLocks noChangeAspect="1"/>
          </p:cNvPicPr>
          <p:nvPr/>
        </p:nvPicPr>
        <p:blipFill>
          <a:blip r:embed="rId7"/>
          <a:stretch>
            <a:fillRect/>
          </a:stretch>
        </p:blipFill>
        <p:spPr>
          <a:xfrm>
            <a:off x="6150314" y="4297156"/>
            <a:ext cx="2744788" cy="1988412"/>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smtClean="0"/>
              <a:t>The Lotus Press</a:t>
            </a:r>
            <a:endParaRPr lang="en-US" dirty="0"/>
          </a:p>
        </p:txBody>
      </p:sp>
      <p:sp>
        <p:nvSpPr>
          <p:cNvPr id="3" name="Content Placeholder 2"/>
          <p:cNvSpPr>
            <a:spLocks noGrp="1"/>
          </p:cNvSpPr>
          <p:nvPr>
            <p:ph idx="1"/>
          </p:nvPr>
        </p:nvSpPr>
        <p:spPr/>
        <p:txBody>
          <a:bodyPr>
            <a:normAutofit/>
          </a:bodyPr>
          <a:lstStyle/>
          <a:p>
            <a:endParaRPr lang="en-US" dirty="0" smtClean="0"/>
          </a:p>
          <a:p>
            <a:pPr>
              <a:buNone/>
            </a:pPr>
            <a:r>
              <a:rPr lang="en-US" dirty="0" smtClean="0"/>
              <a:t>	The Lotus Press was founded in 1972 by Detroit Poet Laureate and WSU graduate, Naomi Long Madgett. The Press evolved as a critical response to the lack of representation and visibility of African-American literature in the education system, and in later years, functioned to insure the integrity and independence of African-American poets, regardless of their style and subject matter. During the 1970s, first editions were produced by mimeograph, collated and bound by hand, and thereafter, by laser printer. The Press has made a significant contribution in both local and national contexts, and continues to operate today.       </a:t>
            </a:r>
          </a:p>
          <a:p>
            <a:pPr>
              <a:buNone/>
            </a:pPr>
            <a:r>
              <a:rPr lang="en-US" dirty="0" smtClean="0"/>
              <a:t> </a:t>
            </a:r>
          </a:p>
          <a:p>
            <a:pPr>
              <a:buNone/>
            </a:pPr>
            <a:r>
              <a:rPr lang="en-US" dirty="0" smtClean="0"/>
              <a:t>Detroit Poets: Naomi Long Madgett, Dudley Randall, Paulette Childress White, </a:t>
            </a:r>
          </a:p>
          <a:p>
            <a:pPr>
              <a:buNone/>
            </a:pPr>
            <a:r>
              <a:rPr lang="en-US" dirty="0" smtClean="0"/>
              <a:t>Toi Derricote, Pamela Cobb, William J. Williams, Bill Harris, and others. </a:t>
            </a:r>
          </a:p>
          <a:p>
            <a:pPr>
              <a:buNone/>
            </a:pPr>
            <a:endParaRPr lang="en-US" dirty="0" smtClean="0"/>
          </a:p>
          <a:p>
            <a:pPr>
              <a:buNone/>
            </a:pPr>
            <a:r>
              <a:rPr lang="en-US" dirty="0" smtClean="0"/>
              <a:t>National Poets: Robert Hayden, Audre Lorde, Margaret Walker, Herbert Woodward</a:t>
            </a:r>
          </a:p>
          <a:p>
            <a:pPr>
              <a:buNone/>
            </a:pPr>
            <a:r>
              <a:rPr lang="en-US" dirty="0" smtClean="0"/>
              <a:t>Martin, Lance Jeffers, James A. Emanuel, Houston A. Baker, Jr., and others. </a:t>
            </a:r>
            <a:endParaRPr lang="en-US" dirty="0"/>
          </a:p>
        </p:txBody>
      </p:sp>
      <p:sp>
        <p:nvSpPr>
          <p:cNvPr id="4" name="TextBox 3"/>
          <p:cNvSpPr txBox="1"/>
          <p:nvPr/>
        </p:nvSpPr>
        <p:spPr>
          <a:xfrm>
            <a:off x="1845419" y="3650986"/>
            <a:ext cx="184666" cy="369332"/>
          </a:xfrm>
          <a:prstGeom prst="rect">
            <a:avLst/>
          </a:prstGeom>
          <a:noFill/>
        </p:spPr>
        <p:txBody>
          <a:bodyPr wrap="none" rtlCol="0">
            <a:spAutoFit/>
          </a:bodyPr>
          <a:lstStyle/>
          <a:p>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8"/>
            <a:ext cx="9144000" cy="1402038"/>
          </a:xfrm>
        </p:spPr>
        <p:txBody>
          <a:bodyPr/>
          <a:lstStyle/>
          <a:p>
            <a:r>
              <a:rPr lang="en-US" dirty="0" smtClean="0"/>
              <a:t/>
            </a:r>
            <a:br>
              <a:rPr lang="en-US" dirty="0" smtClean="0"/>
            </a:br>
            <a:r>
              <a:rPr lang="en-US" dirty="0" smtClean="0"/>
              <a:t>Naomi Long Madgett/Lotus Press Papers</a:t>
            </a:r>
            <a:br>
              <a:rPr lang="en-US" dirty="0" smtClean="0"/>
            </a:br>
            <a:r>
              <a:rPr lang="en-US" sz="1800" dirty="0" smtClean="0"/>
              <a:t>(Harlin Hatcher Graduate Library, Special Collections,  University of Michigan)</a:t>
            </a:r>
            <a:endParaRPr lang="en-US" sz="1800" dirty="0"/>
          </a:p>
        </p:txBody>
      </p:sp>
      <p:pic>
        <p:nvPicPr>
          <p:cNvPr id="4" name="Content Placeholder 3" descr="Lotus 1.tiff"/>
          <p:cNvPicPr>
            <a:picLocks noGrp="1" noChangeAspect="1"/>
          </p:cNvPicPr>
          <p:nvPr>
            <p:ph idx="1"/>
          </p:nvPr>
        </p:nvPicPr>
        <p:blipFill>
          <a:blip r:embed="rId2"/>
          <a:srcRect l="-12245" r="-12245"/>
          <a:stretch>
            <a:fillRect/>
          </a:stretch>
        </p:blipFill>
        <p:spPr>
          <a:xfrm>
            <a:off x="1081455" y="2771225"/>
            <a:ext cx="3511063" cy="1930950"/>
          </a:xfrm>
        </p:spPr>
      </p:pic>
      <p:pic>
        <p:nvPicPr>
          <p:cNvPr id="8" name="Picture 7" descr="Octavia.jpg"/>
          <p:cNvPicPr>
            <a:picLocks noChangeAspect="1"/>
          </p:cNvPicPr>
          <p:nvPr/>
        </p:nvPicPr>
        <p:blipFill>
          <a:blip r:embed="rId3"/>
          <a:stretch>
            <a:fillRect/>
          </a:stretch>
        </p:blipFill>
        <p:spPr>
          <a:xfrm>
            <a:off x="4310900" y="2510053"/>
            <a:ext cx="1498237" cy="2295114"/>
          </a:xfrm>
          <a:prstGeom prst="rect">
            <a:avLst/>
          </a:prstGeom>
        </p:spPr>
      </p:pic>
      <p:pic>
        <p:nvPicPr>
          <p:cNvPr id="9" name="Picture 8" descr="PinkLadies.jpg"/>
          <p:cNvPicPr>
            <a:picLocks noChangeAspect="1"/>
          </p:cNvPicPr>
          <p:nvPr/>
        </p:nvPicPr>
        <p:blipFill>
          <a:blip r:embed="rId4"/>
          <a:stretch>
            <a:fillRect/>
          </a:stretch>
        </p:blipFill>
        <p:spPr>
          <a:xfrm>
            <a:off x="7639636" y="2510053"/>
            <a:ext cx="1510162" cy="2288734"/>
          </a:xfrm>
          <a:prstGeom prst="rect">
            <a:avLst/>
          </a:prstGeom>
        </p:spPr>
      </p:pic>
      <p:pic>
        <p:nvPicPr>
          <p:cNvPr id="10" name="Picture 9" descr="Star.jpg"/>
          <p:cNvPicPr>
            <a:picLocks noChangeAspect="1"/>
          </p:cNvPicPr>
          <p:nvPr/>
        </p:nvPicPr>
        <p:blipFill>
          <a:blip r:embed="rId5"/>
          <a:stretch>
            <a:fillRect/>
          </a:stretch>
        </p:blipFill>
        <p:spPr>
          <a:xfrm>
            <a:off x="5992650" y="2510053"/>
            <a:ext cx="1488241" cy="2288734"/>
          </a:xfrm>
          <a:prstGeom prst="rect">
            <a:avLst/>
          </a:prstGeom>
        </p:spPr>
      </p:pic>
      <p:pic>
        <p:nvPicPr>
          <p:cNvPr id="11" name="Picture 10" descr="1720905.gif"/>
          <p:cNvPicPr>
            <a:picLocks noChangeAspect="1"/>
          </p:cNvPicPr>
          <p:nvPr/>
        </p:nvPicPr>
        <p:blipFill>
          <a:blip r:embed="rId6"/>
          <a:stretch>
            <a:fillRect/>
          </a:stretch>
        </p:blipFill>
        <p:spPr>
          <a:xfrm>
            <a:off x="119060" y="2695575"/>
            <a:ext cx="1270000" cy="20066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Past Tents Press</a:t>
            </a:r>
            <a:endParaRPr lang="en-US" dirty="0"/>
          </a:p>
        </p:txBody>
      </p:sp>
      <p:sp>
        <p:nvSpPr>
          <p:cNvPr id="6" name="Content Placeholder 5"/>
          <p:cNvSpPr>
            <a:spLocks noGrp="1"/>
          </p:cNvSpPr>
          <p:nvPr>
            <p:ph idx="1"/>
          </p:nvPr>
        </p:nvSpPr>
        <p:spPr/>
        <p:txBody>
          <a:bodyPr/>
          <a:lstStyle/>
          <a:p>
            <a:pPr>
              <a:buNone/>
            </a:pPr>
            <a:r>
              <a:rPr lang="en-US" dirty="0" smtClean="0"/>
              <a:t>       The Past </a:t>
            </a:r>
            <a:r>
              <a:rPr lang="en-US" dirty="0"/>
              <a:t>Tents Press is a non-profit small press founded in 1985 by Dennis Teichman</a:t>
            </a:r>
            <a:r>
              <a:rPr lang="en-US" dirty="0" smtClean="0"/>
              <a:t>, Paul </a:t>
            </a:r>
            <a:r>
              <a:rPr lang="en-US" dirty="0"/>
              <a:t>Schwarz and Deb King to support and publish writers who live, work or have a history of involvement in Detroit's cultural communities. </a:t>
            </a:r>
            <a:r>
              <a:rPr lang="en-US" dirty="0" smtClean="0"/>
              <a:t/>
            </a:r>
            <a:br>
              <a:rPr lang="en-US" dirty="0" smtClean="0"/>
            </a:br>
            <a:endParaRPr lang="en-US" dirty="0" smtClean="0"/>
          </a:p>
          <a:p>
            <a:pPr>
              <a:buNone/>
            </a:pPr>
            <a:r>
              <a:rPr lang="en-US" dirty="0" smtClean="0"/>
              <a:t>Detroit Poets</a:t>
            </a:r>
            <a:r>
              <a:rPr lang="en-US" dirty="0"/>
              <a:t>: Melba Joyce Boyd, Bill Harris, Kim Hunter, Greg Kiewiet, Ken</a:t>
            </a:r>
            <a:r>
              <a:rPr lang="en-US" dirty="0" smtClean="0"/>
              <a:t> </a:t>
            </a:r>
          </a:p>
          <a:p>
            <a:pPr>
              <a:buNone/>
            </a:pPr>
            <a:r>
              <a:rPr lang="en-US" dirty="0" smtClean="0"/>
              <a:t>Mikolowski</a:t>
            </a:r>
            <a:r>
              <a:rPr lang="en-US" dirty="0"/>
              <a:t>,</a:t>
            </a:r>
            <a:r>
              <a:rPr lang="en-US" dirty="0" smtClean="0"/>
              <a:t> Kofi </a:t>
            </a:r>
            <a:r>
              <a:rPr lang="en-US" dirty="0"/>
              <a:t>Natambu, Ted Pearson, Leslie Reese, Chris Tysh</a:t>
            </a:r>
            <a:r>
              <a:rPr lang="en-US" dirty="0" smtClean="0"/>
              <a:t>, George Tysh,</a:t>
            </a:r>
          </a:p>
          <a:p>
            <a:pPr>
              <a:buNone/>
            </a:pPr>
            <a:r>
              <a:rPr lang="en-US" dirty="0" smtClean="0"/>
              <a:t>Dennis Teichman</a:t>
            </a:r>
            <a:r>
              <a:rPr lang="en-US" dirty="0"/>
              <a:t>, Mick </a:t>
            </a:r>
            <a:r>
              <a:rPr lang="en-US" dirty="0" smtClean="0"/>
              <a:t>Vranich, and others. </a:t>
            </a:r>
            <a:endParaRPr lang="en-US" dirty="0"/>
          </a:p>
        </p:txBody>
      </p:sp>
      <p:pic>
        <p:nvPicPr>
          <p:cNvPr id="8" name="Picture 7" descr="RevprovinceOflit.jpg"/>
          <p:cNvPicPr>
            <a:picLocks noChangeAspect="1"/>
          </p:cNvPicPr>
          <p:nvPr/>
        </p:nvPicPr>
        <p:blipFill>
          <a:blip r:embed="rId2"/>
          <a:stretch>
            <a:fillRect/>
          </a:stretch>
        </p:blipFill>
        <p:spPr>
          <a:xfrm>
            <a:off x="1199930" y="4210728"/>
            <a:ext cx="1087387" cy="1587585"/>
          </a:xfrm>
          <a:prstGeom prst="rect">
            <a:avLst/>
          </a:prstGeom>
        </p:spPr>
      </p:pic>
      <p:pic>
        <p:nvPicPr>
          <p:cNvPr id="9" name="Picture 8" descr="417HdWwLleL._SL500_.jpg"/>
          <p:cNvPicPr>
            <a:picLocks noChangeAspect="1"/>
          </p:cNvPicPr>
          <p:nvPr/>
        </p:nvPicPr>
        <p:blipFill>
          <a:blip r:embed="rId3"/>
          <a:stretch>
            <a:fillRect/>
          </a:stretch>
        </p:blipFill>
        <p:spPr>
          <a:xfrm>
            <a:off x="4786023" y="4161823"/>
            <a:ext cx="1189827" cy="1789388"/>
          </a:xfrm>
          <a:prstGeom prst="rect">
            <a:avLst/>
          </a:prstGeom>
        </p:spPr>
      </p:pic>
      <p:pic>
        <p:nvPicPr>
          <p:cNvPr id="7" name="Picture 6" descr="boxers.gif"/>
          <p:cNvPicPr>
            <a:picLocks noChangeAspect="1"/>
          </p:cNvPicPr>
          <p:nvPr/>
        </p:nvPicPr>
        <p:blipFill>
          <a:blip r:embed="rId4"/>
          <a:stretch>
            <a:fillRect/>
          </a:stretch>
        </p:blipFill>
        <p:spPr>
          <a:xfrm>
            <a:off x="2925380" y="4210728"/>
            <a:ext cx="1122308" cy="1658336"/>
          </a:xfrm>
          <a:prstGeom prst="rect">
            <a:avLst/>
          </a:prstGeom>
        </p:spPr>
      </p:pic>
      <p:pic>
        <p:nvPicPr>
          <p:cNvPr id="10" name="Picture 9" descr="v8.gif"/>
          <p:cNvPicPr>
            <a:picLocks noChangeAspect="1"/>
          </p:cNvPicPr>
          <p:nvPr/>
        </p:nvPicPr>
        <p:blipFill>
          <a:blip r:embed="rId5"/>
          <a:stretch>
            <a:fillRect/>
          </a:stretch>
        </p:blipFill>
        <p:spPr>
          <a:xfrm>
            <a:off x="6693858" y="4161823"/>
            <a:ext cx="1169112" cy="1740483"/>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Chris and George.tiff"/>
          <p:cNvPicPr>
            <a:picLocks noChangeAspect="1"/>
          </p:cNvPicPr>
          <p:nvPr/>
        </p:nvPicPr>
        <p:blipFill>
          <a:blip r:embed="rId2"/>
          <a:stretch>
            <a:fillRect/>
          </a:stretch>
        </p:blipFill>
        <p:spPr>
          <a:xfrm>
            <a:off x="375920" y="238970"/>
            <a:ext cx="2557780" cy="1925742"/>
          </a:xfrm>
          <a:prstGeom prst="rect">
            <a:avLst/>
          </a:prstGeom>
        </p:spPr>
      </p:pic>
      <p:pic>
        <p:nvPicPr>
          <p:cNvPr id="7" name="Picture 6" descr="ML.tiff"/>
          <p:cNvPicPr>
            <a:picLocks noChangeAspect="1"/>
          </p:cNvPicPr>
          <p:nvPr/>
        </p:nvPicPr>
        <p:blipFill>
          <a:blip r:embed="rId3"/>
          <a:stretch>
            <a:fillRect/>
          </a:stretch>
        </p:blipFill>
        <p:spPr>
          <a:xfrm>
            <a:off x="375920" y="2615745"/>
            <a:ext cx="2557780" cy="1923216"/>
          </a:xfrm>
          <a:prstGeom prst="rect">
            <a:avLst/>
          </a:prstGeom>
        </p:spPr>
      </p:pic>
      <p:pic>
        <p:nvPicPr>
          <p:cNvPr id="8" name="Picture 7" descr="Don and Hilda.tiff"/>
          <p:cNvPicPr>
            <a:picLocks noChangeAspect="1"/>
          </p:cNvPicPr>
          <p:nvPr/>
        </p:nvPicPr>
        <p:blipFill>
          <a:blip r:embed="rId4"/>
          <a:stretch>
            <a:fillRect/>
          </a:stretch>
        </p:blipFill>
        <p:spPr>
          <a:xfrm>
            <a:off x="3317561" y="2595528"/>
            <a:ext cx="2587939" cy="1943433"/>
          </a:xfrm>
          <a:prstGeom prst="rect">
            <a:avLst/>
          </a:prstGeom>
        </p:spPr>
      </p:pic>
      <p:pic>
        <p:nvPicPr>
          <p:cNvPr id="9" name="Picture 8" descr="Melba.tiff"/>
          <p:cNvPicPr>
            <a:picLocks noChangeAspect="1"/>
          </p:cNvPicPr>
          <p:nvPr/>
        </p:nvPicPr>
        <p:blipFill>
          <a:blip r:embed="rId5"/>
          <a:stretch>
            <a:fillRect/>
          </a:stretch>
        </p:blipFill>
        <p:spPr>
          <a:xfrm>
            <a:off x="3251200" y="238970"/>
            <a:ext cx="2654300" cy="2005922"/>
          </a:xfrm>
          <a:prstGeom prst="rect">
            <a:avLst/>
          </a:prstGeom>
        </p:spPr>
      </p:pic>
      <p:pic>
        <p:nvPicPr>
          <p:cNvPr id="11" name="Picture 10" descr="Ken.tiff"/>
          <p:cNvPicPr>
            <a:picLocks noChangeAspect="1"/>
          </p:cNvPicPr>
          <p:nvPr/>
        </p:nvPicPr>
        <p:blipFill>
          <a:blip r:embed="rId6"/>
          <a:stretch>
            <a:fillRect/>
          </a:stretch>
        </p:blipFill>
        <p:spPr>
          <a:xfrm>
            <a:off x="6139179" y="238970"/>
            <a:ext cx="2594918" cy="1951141"/>
          </a:xfrm>
          <a:prstGeom prst="rect">
            <a:avLst/>
          </a:prstGeom>
        </p:spPr>
      </p:pic>
      <p:pic>
        <p:nvPicPr>
          <p:cNvPr id="12" name="Picture 11" descr="Broadside Press Executive Committee.tiff"/>
          <p:cNvPicPr>
            <a:picLocks noChangeAspect="1"/>
          </p:cNvPicPr>
          <p:nvPr/>
        </p:nvPicPr>
        <p:blipFill>
          <a:blip r:embed="rId7"/>
          <a:stretch>
            <a:fillRect/>
          </a:stretch>
        </p:blipFill>
        <p:spPr>
          <a:xfrm>
            <a:off x="6139179" y="2587820"/>
            <a:ext cx="2594918" cy="1951141"/>
          </a:xfrm>
          <a:prstGeom prst="rect">
            <a:avLst/>
          </a:prstGeom>
        </p:spPr>
      </p:pic>
      <p:pic>
        <p:nvPicPr>
          <p:cNvPr id="13" name="Picture 12" descr="Grace.tiff"/>
          <p:cNvPicPr>
            <a:picLocks noChangeAspect="1"/>
          </p:cNvPicPr>
          <p:nvPr/>
        </p:nvPicPr>
        <p:blipFill>
          <a:blip r:embed="rId8"/>
          <a:stretch>
            <a:fillRect/>
          </a:stretch>
        </p:blipFill>
        <p:spPr>
          <a:xfrm>
            <a:off x="375921" y="4829562"/>
            <a:ext cx="2557780" cy="1923217"/>
          </a:xfrm>
          <a:prstGeom prst="rect">
            <a:avLst/>
          </a:prstGeom>
        </p:spPr>
      </p:pic>
      <p:pic>
        <p:nvPicPr>
          <p:cNvPr id="14" name="Picture 13" descr="Leni.tiff"/>
          <p:cNvPicPr>
            <a:picLocks noChangeAspect="1"/>
          </p:cNvPicPr>
          <p:nvPr/>
        </p:nvPicPr>
        <p:blipFill>
          <a:blip r:embed="rId9"/>
          <a:stretch>
            <a:fillRect/>
          </a:stretch>
        </p:blipFill>
        <p:spPr>
          <a:xfrm>
            <a:off x="3294063" y="4829562"/>
            <a:ext cx="2611437" cy="1923692"/>
          </a:xfrm>
          <a:prstGeom prst="rect">
            <a:avLst/>
          </a:prstGeom>
        </p:spPr>
      </p:pic>
      <p:pic>
        <p:nvPicPr>
          <p:cNvPr id="15" name="Picture 14" descr="Bill.tiff"/>
          <p:cNvPicPr>
            <a:picLocks noChangeAspect="1"/>
          </p:cNvPicPr>
          <p:nvPr/>
        </p:nvPicPr>
        <p:blipFill>
          <a:blip r:embed="rId10"/>
          <a:stretch>
            <a:fillRect/>
          </a:stretch>
        </p:blipFill>
        <p:spPr>
          <a:xfrm>
            <a:off x="6189663" y="4829562"/>
            <a:ext cx="2562725" cy="1936716"/>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 name="Picture 15" descr="Naomi.tiff"/>
          <p:cNvPicPr>
            <a:picLocks noChangeAspect="1"/>
          </p:cNvPicPr>
          <p:nvPr/>
        </p:nvPicPr>
        <p:blipFill>
          <a:blip r:embed="rId2"/>
          <a:stretch>
            <a:fillRect/>
          </a:stretch>
        </p:blipFill>
        <p:spPr>
          <a:xfrm>
            <a:off x="247651" y="227781"/>
            <a:ext cx="2686050" cy="2017111"/>
          </a:xfrm>
          <a:prstGeom prst="rect">
            <a:avLst/>
          </a:prstGeom>
        </p:spPr>
      </p:pic>
      <p:pic>
        <p:nvPicPr>
          <p:cNvPr id="17" name="Picture 16" descr="John.tiff"/>
          <p:cNvPicPr>
            <a:picLocks noChangeAspect="1"/>
          </p:cNvPicPr>
          <p:nvPr/>
        </p:nvPicPr>
        <p:blipFill>
          <a:blip r:embed="rId3"/>
          <a:stretch>
            <a:fillRect/>
          </a:stretch>
        </p:blipFill>
        <p:spPr>
          <a:xfrm>
            <a:off x="3229740" y="227781"/>
            <a:ext cx="2675760" cy="2017111"/>
          </a:xfrm>
          <a:prstGeom prst="rect">
            <a:avLst/>
          </a:prstGeom>
        </p:spPr>
      </p:pic>
      <p:pic>
        <p:nvPicPr>
          <p:cNvPr id="18" name="Picture 17" descr="James.tiff"/>
          <p:cNvPicPr>
            <a:picLocks noChangeAspect="1"/>
          </p:cNvPicPr>
          <p:nvPr/>
        </p:nvPicPr>
        <p:blipFill>
          <a:blip r:embed="rId4"/>
          <a:stretch>
            <a:fillRect/>
          </a:stretch>
        </p:blipFill>
        <p:spPr>
          <a:xfrm>
            <a:off x="6189663" y="227781"/>
            <a:ext cx="2740523" cy="2058017"/>
          </a:xfrm>
          <a:prstGeom prst="rect">
            <a:avLst/>
          </a:prstGeom>
        </p:spPr>
      </p:pic>
      <p:pic>
        <p:nvPicPr>
          <p:cNvPr id="19" name="Picture 18" descr="Bill Cox copy.JPG"/>
          <p:cNvPicPr>
            <a:picLocks noChangeAspect="1"/>
          </p:cNvPicPr>
          <p:nvPr/>
        </p:nvPicPr>
        <p:blipFill>
          <a:blip r:embed="rId5"/>
          <a:stretch>
            <a:fillRect/>
          </a:stretch>
        </p:blipFill>
        <p:spPr>
          <a:xfrm>
            <a:off x="247651" y="2506900"/>
            <a:ext cx="2773681" cy="2080260"/>
          </a:xfrm>
          <a:prstGeom prst="rect">
            <a:avLst/>
          </a:prstGeom>
        </p:spPr>
      </p:pic>
      <p:pic>
        <p:nvPicPr>
          <p:cNvPr id="20" name="Picture 19" descr="Glen Mannisto .JPG"/>
          <p:cNvPicPr>
            <a:picLocks noChangeAspect="1"/>
          </p:cNvPicPr>
          <p:nvPr/>
        </p:nvPicPr>
        <p:blipFill>
          <a:blip r:embed="rId6"/>
          <a:stretch>
            <a:fillRect/>
          </a:stretch>
        </p:blipFill>
        <p:spPr>
          <a:xfrm>
            <a:off x="3229740" y="2506900"/>
            <a:ext cx="2726156" cy="2045449"/>
          </a:xfrm>
          <a:prstGeom prst="rect">
            <a:avLst/>
          </a:prstGeom>
        </p:spPr>
      </p:pic>
      <p:pic>
        <p:nvPicPr>
          <p:cNvPr id="21" name="Picture 20" descr="Dennis Teichman.JPG"/>
          <p:cNvPicPr>
            <a:picLocks noChangeAspect="1"/>
          </p:cNvPicPr>
          <p:nvPr/>
        </p:nvPicPr>
        <p:blipFill>
          <a:blip r:embed="rId7"/>
          <a:stretch>
            <a:fillRect/>
          </a:stretch>
        </p:blipFill>
        <p:spPr>
          <a:xfrm>
            <a:off x="6189662" y="2506900"/>
            <a:ext cx="2740523" cy="2055392"/>
          </a:xfrm>
          <a:prstGeom prst="rect">
            <a:avLst/>
          </a:prstGeom>
        </p:spPr>
      </p:pic>
      <p:pic>
        <p:nvPicPr>
          <p:cNvPr id="22" name="Picture 21" descr="Barton Lessin.JPG"/>
          <p:cNvPicPr>
            <a:picLocks noChangeAspect="1"/>
          </p:cNvPicPr>
          <p:nvPr/>
        </p:nvPicPr>
        <p:blipFill>
          <a:blip r:embed="rId8"/>
          <a:stretch>
            <a:fillRect/>
          </a:stretch>
        </p:blipFill>
        <p:spPr>
          <a:xfrm>
            <a:off x="6244136" y="4737125"/>
            <a:ext cx="2686049" cy="2014537"/>
          </a:xfrm>
          <a:prstGeom prst="rect">
            <a:avLst/>
          </a:prstGeom>
        </p:spPr>
      </p:pic>
      <p:pic>
        <p:nvPicPr>
          <p:cNvPr id="23" name="Picture 22" descr="Christine Monhollen .JPG"/>
          <p:cNvPicPr>
            <a:picLocks noChangeAspect="1"/>
          </p:cNvPicPr>
          <p:nvPr/>
        </p:nvPicPr>
        <p:blipFill>
          <a:blip r:embed="rId9"/>
          <a:stretch>
            <a:fillRect/>
          </a:stretch>
        </p:blipFill>
        <p:spPr>
          <a:xfrm>
            <a:off x="3280136" y="4776074"/>
            <a:ext cx="2634117" cy="1975588"/>
          </a:xfrm>
          <a:prstGeom prst="rect">
            <a:avLst/>
          </a:prstGeom>
        </p:spPr>
      </p:pic>
      <p:pic>
        <p:nvPicPr>
          <p:cNvPr id="24" name="Picture 23" descr="Cary Loren.JPG"/>
          <p:cNvPicPr>
            <a:picLocks noChangeAspect="1"/>
          </p:cNvPicPr>
          <p:nvPr/>
        </p:nvPicPr>
        <p:blipFill>
          <a:blip r:embed="rId10"/>
          <a:stretch>
            <a:fillRect/>
          </a:stretch>
        </p:blipFill>
        <p:spPr>
          <a:xfrm>
            <a:off x="247651" y="4737125"/>
            <a:ext cx="2686050" cy="2014537"/>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descr="Frank Rashid September 8 2011 A.JPG"/>
          <p:cNvPicPr>
            <a:picLocks noChangeAspect="1"/>
          </p:cNvPicPr>
          <p:nvPr/>
        </p:nvPicPr>
        <p:blipFill>
          <a:blip r:embed="rId2"/>
          <a:stretch>
            <a:fillRect/>
          </a:stretch>
        </p:blipFill>
        <p:spPr>
          <a:xfrm>
            <a:off x="1918293" y="227781"/>
            <a:ext cx="2642551" cy="1981913"/>
          </a:xfrm>
          <a:prstGeom prst="rect">
            <a:avLst/>
          </a:prstGeom>
        </p:spPr>
      </p:pic>
      <p:pic>
        <p:nvPicPr>
          <p:cNvPr id="12" name="Picture 11" descr="Robin Eichele.JPG"/>
          <p:cNvPicPr>
            <a:picLocks noChangeAspect="1"/>
          </p:cNvPicPr>
          <p:nvPr/>
        </p:nvPicPr>
        <p:blipFill>
          <a:blip r:embed="rId3"/>
          <a:stretch>
            <a:fillRect/>
          </a:stretch>
        </p:blipFill>
        <p:spPr>
          <a:xfrm>
            <a:off x="5065237" y="196310"/>
            <a:ext cx="2684513" cy="2013384"/>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7" name="Content Placeholder 6"/>
          <p:cNvSpPr>
            <a:spLocks noGrp="1"/>
          </p:cNvSpPr>
          <p:nvPr>
            <p:ph idx="1"/>
          </p:nvPr>
        </p:nvSpPr>
        <p:spPr/>
        <p:txBody>
          <a:bodyPr>
            <a:normAutofit/>
          </a:bodyPr>
          <a:lstStyle/>
          <a:p>
            <a:r>
              <a:rPr lang="en-US" dirty="0" smtClean="0"/>
              <a:t>Utilize the value of oral testimony, memory, and community collaboration to facilitate a dynamic perspective on the individuals who shaped Detroit’s literary history in the form of poetry and print culture during the 1960s – 1980s.</a:t>
            </a:r>
          </a:p>
          <a:p>
            <a:endParaRPr lang="en-US" dirty="0" smtClean="0"/>
          </a:p>
          <a:p>
            <a:r>
              <a:rPr lang="en-US" dirty="0" smtClean="0"/>
              <a:t>Develop content which reflects the integrated nature of a creative movement and its participants, while illuminating the social and spatial significance of Wayne State University and the unique production mechanisms of the presses.</a:t>
            </a:r>
          </a:p>
          <a:p>
            <a:pPr>
              <a:buNone/>
            </a:pPr>
            <a:r>
              <a:rPr lang="en-US" dirty="0" smtClean="0"/>
              <a:t> </a:t>
            </a:r>
          </a:p>
          <a:p>
            <a:r>
              <a:rPr lang="en-US" dirty="0" smtClean="0"/>
              <a:t>Pursue the project in the context of an artistic practice informed by the disciplines of history, documentary, and archival science.     </a:t>
            </a:r>
          </a:p>
          <a:p>
            <a:pPr>
              <a:buNone/>
            </a:pPr>
            <a:endParaRPr lang="en-US" dirty="0" smtClean="0"/>
          </a:p>
          <a:p>
            <a:r>
              <a:rPr lang="en-US" dirty="0" smtClean="0"/>
              <a:t>Stabilize the collected archival materials in a publically accessible repository invested in the preservation and continuity of Detroit’s cultural heritage.</a:t>
            </a:r>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Quotations</a:t>
            </a:r>
            <a:endParaRPr lang="en-US" dirty="0"/>
          </a:p>
        </p:txBody>
      </p:sp>
      <p:sp>
        <p:nvSpPr>
          <p:cNvPr id="4" name="Content Placeholder 3"/>
          <p:cNvSpPr>
            <a:spLocks noGrp="1"/>
          </p:cNvSpPr>
          <p:nvPr>
            <p:ph idx="1"/>
          </p:nvPr>
        </p:nvSpPr>
        <p:spPr/>
        <p:txBody>
          <a:bodyPr>
            <a:normAutofit/>
          </a:bodyPr>
          <a:lstStyle/>
          <a:p>
            <a:pPr>
              <a:buNone/>
            </a:pPr>
            <a:r>
              <a:rPr lang="en-US" dirty="0" smtClean="0"/>
              <a:t>	</a:t>
            </a:r>
          </a:p>
          <a:p>
            <a:pPr>
              <a:buNone/>
            </a:pPr>
            <a:r>
              <a:rPr lang="en-US" dirty="0" smtClean="0"/>
              <a:t>	“Detroit artists and writers have always taken the responsibility to nurture the next generation, sharing their knowledge of music, life, and moral responsibility.”  </a:t>
            </a:r>
            <a:r>
              <a:rPr lang="en-US" i="1" dirty="0" smtClean="0"/>
              <a:t>Bill Harris</a:t>
            </a:r>
          </a:p>
          <a:p>
            <a:pPr>
              <a:buNone/>
            </a:pPr>
            <a:r>
              <a:rPr lang="en-US" dirty="0" smtClean="0"/>
              <a:t>      </a:t>
            </a:r>
          </a:p>
          <a:p>
            <a:pPr>
              <a:buNone/>
            </a:pPr>
            <a:r>
              <a:rPr lang="en-US" dirty="0" smtClean="0"/>
              <a:t>      “Writing is part of a discussion. Jazz is part of a discussion. Play your poetry. Play your jazz. Engage the group…Jazz music has taught Americans how to live together; it spawned a democratic vision of America.”  </a:t>
            </a:r>
            <a:r>
              <a:rPr lang="en-US" i="1" dirty="0" smtClean="0"/>
              <a:t>George Tysh</a:t>
            </a:r>
            <a:r>
              <a:rPr lang="en-US" dirty="0" smtClean="0"/>
              <a:t> </a:t>
            </a:r>
            <a:endParaRPr lang="en-US" i="1" dirty="0" smtClean="0"/>
          </a:p>
          <a:p>
            <a:pPr>
              <a:buNone/>
            </a:pPr>
            <a:endParaRPr lang="en-US" i="1" dirty="0" smtClean="0"/>
          </a:p>
          <a:p>
            <a:pPr>
              <a:buNone/>
            </a:pPr>
            <a:r>
              <a:rPr lang="en-US" dirty="0" smtClean="0"/>
              <a:t>	“Ones cultural context will determine artistic expression in form, content, and articulation….At Wayne State University, we had interethnic cultural interaction.”  </a:t>
            </a:r>
            <a:r>
              <a:rPr lang="en-US" i="1" dirty="0" smtClean="0"/>
              <a:t>Melba Joyce Boyd</a:t>
            </a:r>
            <a:r>
              <a:rPr lang="en-US" dirty="0" smtClean="0"/>
              <a:t> </a:t>
            </a:r>
          </a:p>
          <a:p>
            <a:pPr>
              <a:buNone/>
            </a:pPr>
            <a:endParaRPr lang="en-US" dirty="0" smtClean="0"/>
          </a:p>
          <a:p>
            <a:pPr>
              <a:buNone/>
            </a:pPr>
            <a:r>
              <a:rPr lang="en-US" dirty="0" smtClean="0"/>
              <a:t>	“Our poetry is liberating, defensive, functional, and political…I would love to be a threat to the government.” </a:t>
            </a:r>
            <a:r>
              <a:rPr lang="en-US" i="1" dirty="0" smtClean="0"/>
              <a:t>Ken Mikolowski</a:t>
            </a:r>
            <a:r>
              <a:rPr lang="en-US" dirty="0" smtClean="0"/>
              <a:t> </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559"/>
            <a:ext cx="8229600" cy="1143000"/>
          </a:xfrm>
        </p:spPr>
        <p:txBody>
          <a:bodyPr/>
          <a:lstStyle/>
          <a:p>
            <a:r>
              <a:rPr lang="en-US" dirty="0" smtClean="0"/>
              <a:t/>
            </a:r>
            <a:br>
              <a:rPr lang="en-US" dirty="0" smtClean="0"/>
            </a:br>
            <a:r>
              <a:rPr lang="en-US" dirty="0" smtClean="0"/>
              <a:t>Process: Research and Community Collaboration</a:t>
            </a:r>
            <a:br>
              <a:rPr lang="en-US" dirty="0" smtClean="0"/>
            </a:br>
            <a:r>
              <a:rPr lang="en-US" dirty="0" smtClean="0"/>
              <a:t>(2008 – 2012) </a:t>
            </a:r>
            <a:endParaRPr lang="en-US" dirty="0"/>
          </a:p>
        </p:txBody>
      </p:sp>
      <p:sp>
        <p:nvSpPr>
          <p:cNvPr id="7" name="Content Placeholder 6"/>
          <p:cNvSpPr>
            <a:spLocks noGrp="1"/>
          </p:cNvSpPr>
          <p:nvPr>
            <p:ph idx="1"/>
          </p:nvPr>
        </p:nvSpPr>
        <p:spPr>
          <a:xfrm>
            <a:off x="457200" y="1600200"/>
            <a:ext cx="8229600" cy="5007291"/>
          </a:xfrm>
        </p:spPr>
        <p:txBody>
          <a:bodyPr>
            <a:normAutofit lnSpcReduction="10000"/>
          </a:bodyPr>
          <a:lstStyle/>
          <a:p>
            <a:pPr>
              <a:buNone/>
            </a:pPr>
            <a:endParaRPr lang="en-US" dirty="0" smtClean="0"/>
          </a:p>
          <a:p>
            <a:r>
              <a:rPr lang="en-US" dirty="0" smtClean="0"/>
              <a:t>In 2008, prompted to create a public art project about the city of Detroit</a:t>
            </a:r>
          </a:p>
          <a:p>
            <a:r>
              <a:rPr lang="en-US" dirty="0" smtClean="0"/>
              <a:t>Elected to challenge contemporaries views by engaging living cultural history</a:t>
            </a:r>
          </a:p>
          <a:p>
            <a:endParaRPr lang="en-US" dirty="0" smtClean="0"/>
          </a:p>
          <a:p>
            <a:pPr>
              <a:buNone/>
            </a:pPr>
            <a:r>
              <a:rPr lang="en-US" dirty="0" smtClean="0"/>
              <a:t>Research</a:t>
            </a:r>
          </a:p>
          <a:p>
            <a:pPr lvl="1">
              <a:buNone/>
            </a:pPr>
            <a:r>
              <a:rPr lang="en-US" dirty="0" smtClean="0"/>
              <a:t>-1960s, poets and independent presses, WSU, Cass Corridor, Boone House </a:t>
            </a:r>
          </a:p>
          <a:p>
            <a:pPr lvl="1">
              <a:buNone/>
            </a:pPr>
            <a:r>
              <a:rPr lang="en-US" dirty="0" smtClean="0"/>
              <a:t>-text: </a:t>
            </a:r>
            <a:r>
              <a:rPr lang="en-US" i="1" dirty="0" smtClean="0"/>
              <a:t>Abandon Automobile </a:t>
            </a:r>
            <a:r>
              <a:rPr lang="en-US" dirty="0" smtClean="0"/>
              <a:t>(Melba Joyce Boyd and M.L. Liebler, eds., 2001) </a:t>
            </a:r>
          </a:p>
          <a:p>
            <a:pPr lvl="1">
              <a:buNone/>
            </a:pPr>
            <a:r>
              <a:rPr lang="en-US" dirty="0" smtClean="0"/>
              <a:t>-archives: WSU, University of Michigan, private collections </a:t>
            </a:r>
          </a:p>
          <a:p>
            <a:pPr>
              <a:buNone/>
            </a:pPr>
            <a:r>
              <a:rPr lang="en-US" dirty="0" smtClean="0"/>
              <a:t>		-draft interview questions and personal data sheets</a:t>
            </a:r>
          </a:p>
          <a:p>
            <a:endParaRPr lang="en-US" dirty="0" smtClean="0"/>
          </a:p>
          <a:p>
            <a:pPr>
              <a:buNone/>
            </a:pPr>
            <a:r>
              <a:rPr lang="en-US" dirty="0" smtClean="0"/>
              <a:t>Community Collaboration </a:t>
            </a:r>
          </a:p>
          <a:p>
            <a:pPr>
              <a:buNone/>
            </a:pPr>
            <a:r>
              <a:rPr lang="en-US" dirty="0" smtClean="0"/>
              <a:t>	   -utilize letter writing to establish a dialogue with community members</a:t>
            </a:r>
          </a:p>
          <a:p>
            <a:pPr>
              <a:buNone/>
            </a:pPr>
            <a:r>
              <a:rPr lang="en-US" dirty="0" smtClean="0"/>
              <a:t>	   -conduct oral history interviews (2009-2012)</a:t>
            </a:r>
          </a:p>
          <a:p>
            <a:pPr>
              <a:buNone/>
            </a:pPr>
            <a:r>
              <a:rPr lang="en-US" dirty="0" smtClean="0"/>
              <a:t>          -public events: MOCAD poetry reading (2009);  WSU Cass Exhibition (2011)</a:t>
            </a:r>
          </a:p>
          <a:p>
            <a:pPr>
              <a:buNone/>
            </a:pPr>
            <a:r>
              <a:rPr lang="en-US" dirty="0" smtClean="0"/>
              <a:t>	   -stabilize and digitize archival materials - WSU (2011-2012)</a:t>
            </a:r>
          </a:p>
          <a:p>
            <a:pPr>
              <a:buNone/>
            </a:pPr>
            <a:r>
              <a:rPr lang="en-US" dirty="0" smtClean="0"/>
              <a:t>          -MACAA Conference (2012) </a:t>
            </a:r>
          </a:p>
          <a:p>
            <a:pPr>
              <a:buNone/>
            </a:pPr>
            <a:r>
              <a:rPr lang="en-US" dirty="0" smtClean="0"/>
              <a:t>	   -public lectures</a:t>
            </a:r>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a:r>
            <a:br>
              <a:rPr lang="en-US" dirty="0" smtClean="0"/>
            </a:br>
            <a:r>
              <a:rPr lang="en-US" dirty="0" smtClean="0"/>
              <a:t>Content:  Poets and Independent Presses</a:t>
            </a:r>
            <a:br>
              <a:rPr lang="en-US" dirty="0" smtClean="0"/>
            </a:br>
            <a:endParaRPr lang="en-US" dirty="0"/>
          </a:p>
        </p:txBody>
      </p:sp>
      <p:sp>
        <p:nvSpPr>
          <p:cNvPr id="5" name="Content Placeholder 4"/>
          <p:cNvSpPr>
            <a:spLocks noGrp="1"/>
          </p:cNvSpPr>
          <p:nvPr>
            <p:ph idx="1"/>
          </p:nvPr>
        </p:nvSpPr>
        <p:spPr>
          <a:xfrm>
            <a:off x="457200" y="1417638"/>
            <a:ext cx="8229600" cy="5130326"/>
          </a:xfrm>
        </p:spPr>
        <p:txBody>
          <a:bodyPr>
            <a:normAutofit/>
          </a:bodyPr>
          <a:lstStyle/>
          <a:p>
            <a:pPr>
              <a:buNone/>
            </a:pPr>
            <a:r>
              <a:rPr lang="en-US" dirty="0" smtClean="0"/>
              <a:t>1960s</a:t>
            </a:r>
          </a:p>
          <a:p>
            <a:pPr>
              <a:buNone/>
            </a:pPr>
            <a:r>
              <a:rPr lang="en-US" dirty="0" smtClean="0"/>
              <a:t>		    -The Broadside Press (1965-  )</a:t>
            </a:r>
          </a:p>
          <a:p>
            <a:pPr>
              <a:buNone/>
            </a:pPr>
            <a:r>
              <a:rPr lang="en-US" dirty="0" smtClean="0"/>
              <a:t>	      -The Alternative Press (1969-1999) </a:t>
            </a:r>
          </a:p>
          <a:p>
            <a:pPr>
              <a:buNone/>
            </a:pPr>
            <a:r>
              <a:rPr lang="en-US" dirty="0" smtClean="0"/>
              <a:t>	      -The Artists Workshop (1964-1967)  </a:t>
            </a:r>
          </a:p>
          <a:p>
            <a:pPr>
              <a:buNone/>
            </a:pPr>
            <a:r>
              <a:rPr lang="en-US" dirty="0" smtClean="0"/>
              <a:t>							-Trans Love Energies</a:t>
            </a:r>
          </a:p>
          <a:p>
            <a:pPr>
              <a:buNone/>
            </a:pPr>
            <a:r>
              <a:rPr lang="en-US" dirty="0" smtClean="0"/>
              <a:t>1970s</a:t>
            </a:r>
          </a:p>
          <a:p>
            <a:pPr>
              <a:buNone/>
            </a:pPr>
            <a:r>
              <a:rPr lang="en-US" dirty="0" smtClean="0"/>
              <a:t>	      -The Lotus Press (1972-  )</a:t>
            </a:r>
          </a:p>
          <a:p>
            <a:pPr>
              <a:buNone/>
            </a:pPr>
            <a:r>
              <a:rPr lang="en-US" dirty="0" smtClean="0"/>
              <a:t>	      -The Ridgeway Press (1973-  )</a:t>
            </a:r>
          </a:p>
          <a:p>
            <a:pPr>
              <a:buNone/>
            </a:pPr>
            <a:r>
              <a:rPr lang="en-US" dirty="0" smtClean="0"/>
              <a:t>	      -The Red Hanrahan Press (1970-1973) </a:t>
            </a:r>
          </a:p>
          <a:p>
            <a:pPr>
              <a:buNone/>
            </a:pPr>
            <a:r>
              <a:rPr lang="en-US" dirty="0" smtClean="0"/>
              <a:t>	      -One Hundred Pound Press </a:t>
            </a:r>
          </a:p>
          <a:p>
            <a:pPr>
              <a:buNone/>
            </a:pPr>
            <a:r>
              <a:rPr lang="en-US" dirty="0" smtClean="0"/>
              <a:t>	      -Detroit River </a:t>
            </a:r>
            <a:r>
              <a:rPr lang="en-US" smtClean="0"/>
              <a:t>Press (1977-1983)</a:t>
            </a:r>
          </a:p>
          <a:p>
            <a:pPr>
              <a:buNone/>
            </a:pPr>
            <a:r>
              <a:rPr lang="en-US" dirty="0" smtClean="0"/>
              <a:t>	      -Straits </a:t>
            </a:r>
          </a:p>
          <a:p>
            <a:pPr>
              <a:buNone/>
            </a:pPr>
            <a:r>
              <a:rPr lang="en-US" dirty="0" smtClean="0"/>
              <a:t>1980s</a:t>
            </a:r>
          </a:p>
          <a:p>
            <a:pPr>
              <a:buNone/>
            </a:pPr>
            <a:r>
              <a:rPr lang="en-US" dirty="0" smtClean="0"/>
              <a:t>	      -The Past Tents Press (1985-  )</a:t>
            </a:r>
          </a:p>
          <a:p>
            <a:pPr>
              <a:buNone/>
            </a:pPr>
            <a:r>
              <a:rPr lang="en-US" dirty="0" smtClean="0"/>
              <a:t>1990s</a:t>
            </a:r>
          </a:p>
          <a:p>
            <a:pPr>
              <a:buNone/>
            </a:pPr>
            <a:r>
              <a:rPr lang="en-US" dirty="0" smtClean="0"/>
              <a:t>	      -The Doorjamb Press (1997-  ) </a:t>
            </a:r>
          </a:p>
          <a:p>
            <a:pPr>
              <a:buNone/>
            </a:pPr>
            <a:endParaRPr lang="en-US" dirty="0" smtClean="0"/>
          </a:p>
          <a:p>
            <a:pPr>
              <a:buNone/>
            </a:pP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Content: A Synthesis of Culture and Production  </a:t>
            </a:r>
            <a:endParaRPr lang="en-US" dirty="0"/>
          </a:p>
        </p:txBody>
      </p:sp>
      <p:sp>
        <p:nvSpPr>
          <p:cNvPr id="5" name="Content Placeholder 4"/>
          <p:cNvSpPr>
            <a:spLocks noGrp="1"/>
          </p:cNvSpPr>
          <p:nvPr>
            <p:ph sz="half" idx="1"/>
          </p:nvPr>
        </p:nvSpPr>
        <p:spPr>
          <a:xfrm>
            <a:off x="307568" y="1600200"/>
            <a:ext cx="4911197" cy="4995041"/>
          </a:xfrm>
        </p:spPr>
        <p:txBody>
          <a:bodyPr>
            <a:normAutofit/>
          </a:bodyPr>
          <a:lstStyle/>
          <a:p>
            <a:pPr>
              <a:buNone/>
            </a:pPr>
            <a:r>
              <a:rPr lang="en-US" sz="1600" dirty="0" smtClean="0"/>
              <a:t>Culture</a:t>
            </a:r>
          </a:p>
          <a:p>
            <a:pPr>
              <a:buNone/>
            </a:pPr>
            <a:r>
              <a:rPr lang="en-US" sz="1600" dirty="0" smtClean="0"/>
              <a:t>-Detroit’s literary history (1960s - 1980s)</a:t>
            </a:r>
          </a:p>
          <a:p>
            <a:pPr>
              <a:buNone/>
            </a:pPr>
            <a:r>
              <a:rPr lang="en-US" sz="1600" dirty="0" smtClean="0"/>
              <a:t>-WSU as cultural epicenter</a:t>
            </a:r>
          </a:p>
          <a:p>
            <a:pPr>
              <a:buNone/>
            </a:pPr>
            <a:r>
              <a:rPr lang="en-US" sz="1600" dirty="0" smtClean="0"/>
              <a:t>-activist vocabulary </a:t>
            </a:r>
          </a:p>
          <a:p>
            <a:pPr>
              <a:buNone/>
            </a:pPr>
            <a:r>
              <a:rPr lang="en-US" sz="1600" dirty="0" smtClean="0"/>
              <a:t>-working class perspective</a:t>
            </a:r>
          </a:p>
          <a:p>
            <a:pPr>
              <a:buNone/>
            </a:pPr>
            <a:r>
              <a:rPr lang="en-US" sz="1600" dirty="0" smtClean="0"/>
              <a:t>-viewpoints of the poets and presses;  </a:t>
            </a:r>
          </a:p>
          <a:p>
            <a:pPr>
              <a:buNone/>
            </a:pPr>
            <a:r>
              <a:rPr lang="en-US" sz="1600" dirty="0" smtClean="0"/>
              <a:t> leap between the 1960s and the present        </a:t>
            </a:r>
          </a:p>
          <a:p>
            <a:pPr>
              <a:buNone/>
            </a:pPr>
            <a:endParaRPr lang="en-US" sz="1600" dirty="0" smtClean="0"/>
          </a:p>
          <a:p>
            <a:pPr>
              <a:buNone/>
            </a:pPr>
            <a:r>
              <a:rPr lang="en-US" sz="1600" dirty="0" smtClean="0"/>
              <a:t>Production</a:t>
            </a:r>
          </a:p>
          <a:p>
            <a:pPr>
              <a:buNone/>
            </a:pPr>
            <a:r>
              <a:rPr lang="en-US" sz="1600" dirty="0" smtClean="0"/>
              <a:t>-local, collaborative, artistic, rapid</a:t>
            </a:r>
          </a:p>
          <a:p>
            <a:pPr>
              <a:buNone/>
            </a:pPr>
            <a:r>
              <a:rPr lang="en-US" sz="1600" dirty="0" smtClean="0"/>
              <a:t>-mimeograph, off-set letterpress, hand-bound</a:t>
            </a:r>
          </a:p>
          <a:p>
            <a:pPr>
              <a:buNone/>
            </a:pPr>
            <a:r>
              <a:rPr lang="en-US" sz="1600" dirty="0" smtClean="0"/>
              <a:t>-forms: broadsides, postcards, books, series,       </a:t>
            </a:r>
          </a:p>
          <a:p>
            <a:pPr>
              <a:buNone/>
            </a:pPr>
            <a:r>
              <a:rPr lang="en-US" sz="1600" dirty="0" smtClean="0"/>
              <a:t>              chapbooks, newsletters, pamphlets,        </a:t>
            </a:r>
          </a:p>
          <a:p>
            <a:pPr>
              <a:buNone/>
            </a:pPr>
            <a:r>
              <a:rPr lang="en-US" sz="1600" dirty="0" smtClean="0"/>
              <a:t>              photographs, posters, bumper stickers, </a:t>
            </a:r>
          </a:p>
          <a:p>
            <a:pPr>
              <a:buNone/>
            </a:pPr>
            <a:r>
              <a:rPr lang="en-US" sz="1600" dirty="0" smtClean="0"/>
              <a:t>              works of art</a:t>
            </a:r>
          </a:p>
          <a:p>
            <a:pPr>
              <a:buNone/>
            </a:pPr>
            <a:r>
              <a:rPr lang="en-US" sz="1600" dirty="0" smtClean="0"/>
              <a:t>   </a:t>
            </a:r>
            <a:endParaRPr lang="en-US" sz="1600" dirty="0"/>
          </a:p>
        </p:txBody>
      </p:sp>
      <p:pic>
        <p:nvPicPr>
          <p:cNvPr id="12" name="Picture 11" descr="Collage 6.gif"/>
          <p:cNvPicPr>
            <a:picLocks noChangeAspect="1"/>
          </p:cNvPicPr>
          <p:nvPr/>
        </p:nvPicPr>
        <p:blipFill>
          <a:blip r:embed="rId2"/>
          <a:stretch>
            <a:fillRect/>
          </a:stretch>
        </p:blipFill>
        <p:spPr>
          <a:xfrm>
            <a:off x="5576113" y="1138238"/>
            <a:ext cx="3567887" cy="3042493"/>
          </a:xfrm>
          <a:prstGeom prst="rect">
            <a:avLst/>
          </a:prstGeom>
        </p:spPr>
      </p:pic>
      <p:pic>
        <p:nvPicPr>
          <p:cNvPr id="17" name="Content Placeholder 16" descr="Collage 5.gif"/>
          <p:cNvPicPr>
            <a:picLocks noGrp="1" noChangeAspect="1"/>
          </p:cNvPicPr>
          <p:nvPr>
            <p:ph sz="half" idx="2"/>
          </p:nvPr>
        </p:nvPicPr>
        <p:blipFill>
          <a:blip r:embed="rId3"/>
          <a:srcRect l="-8022" r="-8022"/>
          <a:stretch>
            <a:fillRect/>
          </a:stretch>
        </p:blipFill>
        <p:spPr>
          <a:xfrm rot="1539855">
            <a:off x="4659108" y="1794493"/>
            <a:ext cx="2336800" cy="2618796"/>
          </a:xfrm>
        </p:spPr>
      </p:pic>
      <p:pic>
        <p:nvPicPr>
          <p:cNvPr id="18" name="Picture 17" descr="collage 4.gif"/>
          <p:cNvPicPr>
            <a:picLocks noChangeAspect="1"/>
          </p:cNvPicPr>
          <p:nvPr/>
        </p:nvPicPr>
        <p:blipFill>
          <a:blip r:embed="rId4"/>
          <a:stretch>
            <a:fillRect/>
          </a:stretch>
        </p:blipFill>
        <p:spPr>
          <a:xfrm rot="20509001">
            <a:off x="6883159" y="3508266"/>
            <a:ext cx="2103515" cy="1344930"/>
          </a:xfrm>
          <a:prstGeom prst="rect">
            <a:avLst/>
          </a:prstGeom>
        </p:spPr>
      </p:pic>
      <p:pic>
        <p:nvPicPr>
          <p:cNvPr id="21" name="Picture 20" descr="Collage 1.jpg"/>
          <p:cNvPicPr>
            <a:picLocks noChangeAspect="1"/>
          </p:cNvPicPr>
          <p:nvPr/>
        </p:nvPicPr>
        <p:blipFill>
          <a:blip r:embed="rId5"/>
          <a:stretch>
            <a:fillRect/>
          </a:stretch>
        </p:blipFill>
        <p:spPr>
          <a:xfrm>
            <a:off x="7138348" y="5292841"/>
            <a:ext cx="2005653" cy="1565159"/>
          </a:xfrm>
          <a:prstGeom prst="rect">
            <a:avLst/>
          </a:prstGeom>
        </p:spPr>
      </p:pic>
      <p:pic>
        <p:nvPicPr>
          <p:cNvPr id="22" name="Picture 21" descr="collage 3.jpg"/>
          <p:cNvPicPr>
            <a:picLocks noChangeAspect="1"/>
          </p:cNvPicPr>
          <p:nvPr/>
        </p:nvPicPr>
        <p:blipFill>
          <a:blip r:embed="rId6"/>
          <a:stretch>
            <a:fillRect/>
          </a:stretch>
        </p:blipFill>
        <p:spPr>
          <a:xfrm rot="19619479">
            <a:off x="5367817" y="3414317"/>
            <a:ext cx="1770531" cy="2751653"/>
          </a:xfrm>
          <a:prstGeom prst="rect">
            <a:avLst/>
          </a:prstGeom>
        </p:spPr>
      </p:pic>
      <p:pic>
        <p:nvPicPr>
          <p:cNvPr id="23" name="Picture 22" descr="collage 7.jpg"/>
          <p:cNvPicPr>
            <a:picLocks noChangeAspect="1"/>
          </p:cNvPicPr>
          <p:nvPr/>
        </p:nvPicPr>
        <p:blipFill>
          <a:blip r:embed="rId7"/>
          <a:stretch>
            <a:fillRect/>
          </a:stretch>
        </p:blipFill>
        <p:spPr>
          <a:xfrm rot="1485685">
            <a:off x="5066550" y="5186158"/>
            <a:ext cx="1019128" cy="1528691"/>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7"/>
            <a:ext cx="8229600" cy="4636335"/>
          </a:xfrm>
        </p:spPr>
        <p:txBody>
          <a:bodyPr/>
          <a:lstStyle/>
          <a:p>
            <a:r>
              <a:rPr lang="en-US" dirty="0" smtClean="0"/>
              <a:t>THE PRESSES</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Artists Workshop </a:t>
            </a:r>
            <a:endParaRPr lang="en-US" dirty="0"/>
          </a:p>
        </p:txBody>
      </p:sp>
      <p:sp>
        <p:nvSpPr>
          <p:cNvPr id="3" name="Content Placeholder 2"/>
          <p:cNvSpPr>
            <a:spLocks noGrp="1"/>
          </p:cNvSpPr>
          <p:nvPr>
            <p:ph idx="1"/>
          </p:nvPr>
        </p:nvSpPr>
        <p:spPr/>
        <p:txBody>
          <a:bodyPr/>
          <a:lstStyle/>
          <a:p>
            <a:pPr>
              <a:buNone/>
            </a:pPr>
            <a:r>
              <a:rPr lang="en-US" dirty="0" smtClean="0"/>
              <a:t>	The Artists Workshop was an interracial art collective which functioned in and</a:t>
            </a:r>
          </a:p>
          <a:p>
            <a:pPr>
              <a:buNone/>
            </a:pPr>
            <a:r>
              <a:rPr lang="en-US" dirty="0" smtClean="0"/>
              <a:t>	around the Cass Corridor between 1964–1967. Spawned at Monteith College</a:t>
            </a:r>
          </a:p>
          <a:p>
            <a:pPr>
              <a:buNone/>
            </a:pPr>
            <a:r>
              <a:rPr lang="en-US" dirty="0" smtClean="0"/>
              <a:t>	(WSU), the Workshop embodied a belief in experimental education, artistic</a:t>
            </a:r>
          </a:p>
          <a:p>
            <a:pPr>
              <a:buNone/>
            </a:pPr>
            <a:r>
              <a:rPr lang="en-US" dirty="0" smtClean="0"/>
              <a:t>	collaboration, and independent production. The interdisciplinary nature of the</a:t>
            </a:r>
          </a:p>
          <a:p>
            <a:pPr>
              <a:buNone/>
            </a:pPr>
            <a:r>
              <a:rPr lang="en-US" dirty="0" smtClean="0"/>
              <a:t>	Workshop resulted in a diverse body of work, reflecting the consciousness of</a:t>
            </a:r>
          </a:p>
          <a:p>
            <a:pPr>
              <a:buNone/>
            </a:pPr>
            <a:r>
              <a:rPr lang="en-US" dirty="0" smtClean="0"/>
              <a:t>	Detroit’s local musicians, artists and writers. The Workshop is particularly noted</a:t>
            </a:r>
          </a:p>
          <a:p>
            <a:pPr>
              <a:buNone/>
            </a:pPr>
            <a:r>
              <a:rPr lang="en-US" dirty="0" smtClean="0"/>
              <a:t>	for its extensive mimeographed productions, such as </a:t>
            </a:r>
            <a:r>
              <a:rPr lang="en-US" i="1" dirty="0" smtClean="0"/>
              <a:t>Work</a:t>
            </a:r>
            <a:r>
              <a:rPr lang="en-US" dirty="0" smtClean="0"/>
              <a:t> and </a:t>
            </a:r>
            <a:r>
              <a:rPr lang="en-US" i="1" dirty="0" smtClean="0"/>
              <a:t>Change</a:t>
            </a:r>
            <a:r>
              <a:rPr lang="en-US" dirty="0" smtClean="0"/>
              <a:t>, and </a:t>
            </a:r>
          </a:p>
          <a:p>
            <a:pPr>
              <a:buNone/>
            </a:pPr>
            <a:r>
              <a:rPr lang="en-US" dirty="0" smtClean="0"/>
              <a:t>       jazz-infused poetry readings and performances. </a:t>
            </a:r>
          </a:p>
          <a:p>
            <a:endParaRPr lang="en-US" dirty="0" smtClean="0"/>
          </a:p>
          <a:p>
            <a:pPr>
              <a:buNone/>
            </a:pPr>
            <a:r>
              <a:rPr lang="en-US" dirty="0" smtClean="0"/>
              <a:t>Detroit poets: John Sinclair, Leni Sinclair, Jerry Younkins, Robin Eichele, James</a:t>
            </a:r>
          </a:p>
          <a:p>
            <a:pPr>
              <a:buNone/>
            </a:pPr>
            <a:r>
              <a:rPr lang="en-US" dirty="0" smtClean="0"/>
              <a:t>Semark, George Tysh, and others.</a:t>
            </a:r>
          </a:p>
          <a:p>
            <a:pPr>
              <a:buNone/>
            </a:pPr>
            <a:endParaRPr lang="en-US" dirty="0" smtClean="0"/>
          </a:p>
          <a:p>
            <a:pPr>
              <a:buNone/>
            </a:pPr>
            <a:r>
              <a:rPr lang="en-US" dirty="0" smtClean="0"/>
              <a:t>National poets: Allen Ginsberg, Ed Sanders, Robert Creeley, and others.            </a:t>
            </a:r>
          </a:p>
          <a:p>
            <a:pPr>
              <a:buNone/>
            </a:pPr>
            <a:r>
              <a:rPr lang="en-US" dirty="0" smtClean="0"/>
              <a:t>                        </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vert="horz"/>
          <a:lstStyle/>
          <a:p>
            <a:r>
              <a:rPr lang="en-US" dirty="0" smtClean="0"/>
              <a:t>The Artists Workshop </a:t>
            </a:r>
            <a:br>
              <a:rPr lang="en-US" dirty="0" smtClean="0"/>
            </a:br>
            <a:r>
              <a:rPr lang="en-US" sz="1800" dirty="0" smtClean="0"/>
              <a:t>(The John And Leni Sinclair Papers, 1957-1999,</a:t>
            </a:r>
            <a:br>
              <a:rPr lang="en-US" sz="1800" dirty="0" smtClean="0"/>
            </a:br>
            <a:r>
              <a:rPr lang="en-US" sz="1800" dirty="0" smtClean="0"/>
              <a:t>Bentley Historical Library Archives, University of Michigan)</a:t>
            </a:r>
            <a:endParaRPr lang="en-US" sz="1800" dirty="0"/>
          </a:p>
        </p:txBody>
      </p:sp>
      <p:pic>
        <p:nvPicPr>
          <p:cNvPr id="7" name="Content Placeholder 6" descr="MOCAD Presentation 2009.tiff"/>
          <p:cNvPicPr>
            <a:picLocks noGrp="1" noChangeAspect="1"/>
          </p:cNvPicPr>
          <p:nvPr>
            <p:ph idx="1"/>
          </p:nvPr>
        </p:nvPicPr>
        <p:blipFill>
          <a:blip r:embed="rId2"/>
          <a:srcRect l="-12494" r="-12494"/>
          <a:stretch>
            <a:fillRect/>
          </a:stretch>
        </p:blip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Broadside Press</a:t>
            </a:r>
            <a:endParaRPr lang="en-US" dirty="0"/>
          </a:p>
        </p:txBody>
      </p:sp>
      <p:sp>
        <p:nvSpPr>
          <p:cNvPr id="3" name="Content Placeholder 2"/>
          <p:cNvSpPr>
            <a:spLocks noGrp="1"/>
          </p:cNvSpPr>
          <p:nvPr>
            <p:ph idx="1"/>
          </p:nvPr>
        </p:nvSpPr>
        <p:spPr>
          <a:xfrm>
            <a:off x="457199" y="1600200"/>
            <a:ext cx="8686801" cy="4525963"/>
          </a:xfrm>
        </p:spPr>
        <p:txBody>
          <a:bodyPr>
            <a:normAutofit/>
          </a:bodyPr>
          <a:lstStyle/>
          <a:p>
            <a:pPr>
              <a:buNone/>
            </a:pPr>
            <a:r>
              <a:rPr lang="en-US" dirty="0" smtClean="0"/>
              <a:t>	The Broadside Press was established by Dudley Randall in 1965, with the publication of his poem, “The Ballad of Birmingham”. The press became one of the most prolific epicenters for the expression, production, and dissemination of African-American literature while functioning as a critical vehicle to the evolution and visibility of the Black Arts Movement.   </a:t>
            </a:r>
          </a:p>
          <a:p>
            <a:endParaRPr lang="en-US" dirty="0" smtClean="0"/>
          </a:p>
          <a:p>
            <a:pPr>
              <a:buNone/>
            </a:pPr>
            <a:r>
              <a:rPr lang="en-US" dirty="0" smtClean="0"/>
              <a:t>Detroit Poets: Dudley Randall, Naomi Long Madgett, Melba Joyce Boyd, Bill Harris,</a:t>
            </a:r>
          </a:p>
          <a:p>
            <a:pPr>
              <a:buNone/>
            </a:pPr>
            <a:r>
              <a:rPr lang="en-US" dirty="0" smtClean="0"/>
              <a:t>Hilda Vest, Gloria Aneb House, Albert Ward, Jill Witherspoon Boyer, Michelle Gibbs, </a:t>
            </a:r>
          </a:p>
          <a:p>
            <a:pPr>
              <a:buNone/>
            </a:pPr>
            <a:r>
              <a:rPr lang="en-US" dirty="0" smtClean="0"/>
              <a:t>John Sinclair, and others. </a:t>
            </a:r>
          </a:p>
          <a:p>
            <a:pPr>
              <a:buNone/>
            </a:pPr>
            <a:endParaRPr lang="en-US" dirty="0" smtClean="0"/>
          </a:p>
          <a:p>
            <a:pPr>
              <a:buNone/>
            </a:pPr>
            <a:r>
              <a:rPr lang="en-US" dirty="0" smtClean="0"/>
              <a:t>National Poets: Gwendolyn Brooks, Nikki Giovanni, Robert Hayden, LeRoi Jones,</a:t>
            </a:r>
          </a:p>
          <a:p>
            <a:pPr>
              <a:buNone/>
            </a:pPr>
            <a:r>
              <a:rPr lang="en-US" dirty="0" smtClean="0"/>
              <a:t>Langston Hughes, Etheridge Knight, Don L. Lee, Sonia Sanchez, Margaret Walker,</a:t>
            </a:r>
          </a:p>
          <a:p>
            <a:pPr>
              <a:buNone/>
            </a:pPr>
            <a:r>
              <a:rPr lang="en-US" dirty="0" smtClean="0"/>
              <a:t>Margaret Danner,  Lance Jeffers, Sterling A. Brown, James A. Emanuel, and others. </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1297</TotalTime>
  <Words>1602</Words>
  <Application>Microsoft Macintosh PowerPoint</Application>
  <PresentationFormat>On-screen Show (4:3)</PresentationFormat>
  <Paragraphs>127</Paragraphs>
  <Slides>20</Slides>
  <Notes>0</Notes>
  <HiddenSlides>0</HiddenSlides>
  <MMClips>0</MMClips>
  <ScaleCrop>false</ScaleCrop>
  <HeadingPairs>
    <vt:vector size="4" baseType="variant">
      <vt:variant>
        <vt:lpstr>Design Template</vt:lpstr>
      </vt:variant>
      <vt:variant>
        <vt:i4>1</vt:i4>
      </vt:variant>
      <vt:variant>
        <vt:lpstr>Slide Titles</vt:lpstr>
      </vt:variant>
      <vt:variant>
        <vt:i4>20</vt:i4>
      </vt:variant>
    </vt:vector>
  </HeadingPairs>
  <TitlesOfParts>
    <vt:vector size="21" baseType="lpstr">
      <vt:lpstr>Office Theme</vt:lpstr>
      <vt:lpstr>THE DETROIT CITY POETS ORAL HISTORY PROJECT  Presented by Monika Berenyi</vt:lpstr>
      <vt:lpstr>Objectives</vt:lpstr>
      <vt:lpstr> Process: Research and Community Collaboration (2008 – 2012) </vt:lpstr>
      <vt:lpstr> Content:  Poets and Independent Presses </vt:lpstr>
      <vt:lpstr>Content: A Synthesis of Culture and Production  </vt:lpstr>
      <vt:lpstr>THE PRESSES</vt:lpstr>
      <vt:lpstr>The Artists Workshop </vt:lpstr>
      <vt:lpstr>The Artists Workshop  (The John And Leni Sinclair Papers, 1957-1999, Bentley Historical Library Archives, University of Michigan)</vt:lpstr>
      <vt:lpstr>The Broadside Press</vt:lpstr>
      <vt:lpstr>The Broadside Press (Archive of Don and Hilda Vest)</vt:lpstr>
      <vt:lpstr> The Alternative Press </vt:lpstr>
      <vt:lpstr>Ken Mikolowski (The Alternative Press Studio, Ann Arbor, Michigan)</vt:lpstr>
      <vt:lpstr>The Alternative Press Collection (Purdy-Kresge Library Periodicals, Wayne State University)</vt:lpstr>
      <vt:lpstr> The Lotus Press</vt:lpstr>
      <vt:lpstr> Naomi Long Madgett/Lotus Press Papers (Harlin Hatcher Graduate Library, Special Collections,  University of Michigan)</vt:lpstr>
      <vt:lpstr>The Past Tents Press</vt:lpstr>
      <vt:lpstr>Slide 17</vt:lpstr>
      <vt:lpstr>Slide 18</vt:lpstr>
      <vt:lpstr>Slide 19</vt:lpstr>
      <vt:lpstr>Quotations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Monika Berenyi</dc:creator>
  <cp:lastModifiedBy>Monika Berenyi</cp:lastModifiedBy>
  <cp:revision>82</cp:revision>
  <dcterms:created xsi:type="dcterms:W3CDTF">2013-11-23T04:04:47Z</dcterms:created>
  <dcterms:modified xsi:type="dcterms:W3CDTF">2013-11-23T04:06:40Z</dcterms:modified>
</cp:coreProperties>
</file>